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3"/>
  </p:notesMasterIdLst>
  <p:sldIdLst>
    <p:sldId id="256" r:id="rId3"/>
    <p:sldId id="527" r:id="rId4"/>
    <p:sldId id="528" r:id="rId5"/>
    <p:sldId id="530" r:id="rId6"/>
    <p:sldId id="531" r:id="rId7"/>
    <p:sldId id="526" r:id="rId8"/>
    <p:sldId id="519" r:id="rId9"/>
    <p:sldId id="524" r:id="rId10"/>
    <p:sldId id="520" r:id="rId11"/>
    <p:sldId id="51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过 晓颖" initials="过" lastIdx="9" clrIdx="0">
    <p:extLst>
      <p:ext uri="{19B8F6BF-5375-455C-9EA6-DF929625EA0E}">
        <p15:presenceInfo xmlns:p15="http://schemas.microsoft.com/office/powerpoint/2012/main" userId="33a247bad07704a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1510" autoAdjust="0"/>
  </p:normalViewPr>
  <p:slideViewPr>
    <p:cSldViewPr snapToGrid="0">
      <p:cViewPr varScale="1">
        <p:scale>
          <a:sx n="62" d="100"/>
          <a:sy n="62" d="100"/>
        </p:scale>
        <p:origin x="740" y="44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04AE46-8BA3-4ED6-9F85-477D2788C67C}" type="doc">
      <dgm:prSet loTypeId="urn:microsoft.com/office/officeart/2008/layout/VerticalCurvedList" loCatId="list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zh-CN" altLang="en-US"/>
        </a:p>
      </dgm:t>
    </dgm:pt>
    <dgm:pt modelId="{213FDEBC-F3EC-4BCB-8745-4540B2C7D1DC}">
      <dgm:prSet phldrT="[文本]"/>
      <dgm:spPr>
        <a:ln>
          <a:solidFill>
            <a:srgbClr val="C00000"/>
          </a:solidFill>
        </a:ln>
      </dgm:spPr>
      <dgm:t>
        <a:bodyPr/>
        <a:lstStyle/>
        <a:p>
          <a:r>
            <a:rPr lang="en-US" altLang="zh-CN" b="0" dirty="0">
              <a:latin typeface="黑体" panose="02010609060101010101" pitchFamily="49" charset="-122"/>
              <a:ea typeface="黑体" panose="02010609060101010101" pitchFamily="49" charset="-122"/>
            </a:rPr>
            <a:t>10</a:t>
          </a:r>
          <a:r>
            <a:rPr lang="zh-CN" altLang="en-US" b="0" dirty="0">
              <a:latin typeface="黑体" panose="02010609060101010101" pitchFamily="49" charset="-122"/>
              <a:ea typeface="黑体" panose="02010609060101010101" pitchFamily="49" charset="-122"/>
            </a:rPr>
            <a:t>月</a:t>
          </a:r>
          <a:r>
            <a:rPr lang="en-US" altLang="zh-CN" b="0" dirty="0">
              <a:latin typeface="黑体" panose="02010609060101010101" pitchFamily="49" charset="-122"/>
              <a:ea typeface="黑体" panose="02010609060101010101" pitchFamily="49" charset="-122"/>
            </a:rPr>
            <a:t>11</a:t>
          </a:r>
          <a:r>
            <a:rPr lang="zh-CN" altLang="en-US" b="0" dirty="0">
              <a:latin typeface="黑体" panose="02010609060101010101" pitchFamily="49" charset="-122"/>
              <a:ea typeface="黑体" panose="02010609060101010101" pitchFamily="49" charset="-122"/>
            </a:rPr>
            <a:t>日完成立项审批</a:t>
          </a:r>
        </a:p>
      </dgm:t>
    </dgm:pt>
    <dgm:pt modelId="{EA0DF0F2-112D-4730-B606-D4078DEEE606}" type="parTrans" cxnId="{A288B9C2-7185-480A-81E9-513CEAD04AF1}">
      <dgm:prSet/>
      <dgm:spPr/>
      <dgm:t>
        <a:bodyPr/>
        <a:lstStyle/>
        <a:p>
          <a:endParaRPr lang="zh-CN" altLang="en-US"/>
        </a:p>
      </dgm:t>
    </dgm:pt>
    <dgm:pt modelId="{7269D079-4E84-45F8-A8AD-841F8515F601}" type="sibTrans" cxnId="{A288B9C2-7185-480A-81E9-513CEAD04AF1}">
      <dgm:prSet/>
      <dgm:spPr>
        <a:ln>
          <a:solidFill>
            <a:srgbClr val="C00000"/>
          </a:solidFill>
        </a:ln>
      </dgm:spPr>
      <dgm:t>
        <a:bodyPr/>
        <a:lstStyle/>
        <a:p>
          <a:endParaRPr lang="zh-CN" altLang="en-US">
            <a:solidFill>
              <a:srgbClr val="C00000"/>
            </a:solidFill>
          </a:endParaRPr>
        </a:p>
      </dgm:t>
    </dgm:pt>
    <dgm:pt modelId="{56A8451F-05F8-43E7-9447-CFD738D3534D}">
      <dgm:prSet phldrT="[文本]"/>
      <dgm:spPr>
        <a:ln>
          <a:solidFill>
            <a:srgbClr val="C00000"/>
          </a:solidFill>
        </a:ln>
      </dgm:spPr>
      <dgm:t>
        <a:bodyPr/>
        <a:lstStyle/>
        <a:p>
          <a:r>
            <a:rPr lang="en-US" altLang="zh-CN" b="0" dirty="0">
              <a:latin typeface="黑体" panose="02010609060101010101" pitchFamily="49" charset="-122"/>
              <a:ea typeface="黑体" panose="02010609060101010101" pitchFamily="49" charset="-122"/>
            </a:rPr>
            <a:t>ACC</a:t>
          </a:r>
          <a:r>
            <a:rPr lang="zh-CN" altLang="en-US" b="0" dirty="0">
              <a:latin typeface="黑体" panose="02010609060101010101" pitchFamily="49" charset="-122"/>
              <a:ea typeface="黑体" panose="02010609060101010101" pitchFamily="49" charset="-122"/>
            </a:rPr>
            <a:t>平台重点功能的实现（计划</a:t>
          </a:r>
          <a:r>
            <a:rPr lang="en-US" altLang="zh-CN" b="0" dirty="0">
              <a:latin typeface="黑体" panose="02010609060101010101" pitchFamily="49" charset="-122"/>
              <a:ea typeface="黑体" panose="02010609060101010101" pitchFamily="49" charset="-122"/>
            </a:rPr>
            <a:t>6</a:t>
          </a:r>
          <a:r>
            <a:rPr lang="zh-CN" altLang="en-US" b="0" dirty="0">
              <a:latin typeface="黑体" panose="02010609060101010101" pitchFamily="49" charset="-122"/>
              <a:ea typeface="黑体" panose="02010609060101010101" pitchFamily="49" charset="-122"/>
            </a:rPr>
            <a:t>个月）</a:t>
          </a:r>
        </a:p>
      </dgm:t>
    </dgm:pt>
    <dgm:pt modelId="{E2E0CA79-FD8E-45C5-82FB-4E8C5656A8B4}" type="parTrans" cxnId="{66E7EDC2-C4C6-4984-85BF-081430B897E5}">
      <dgm:prSet/>
      <dgm:spPr/>
      <dgm:t>
        <a:bodyPr/>
        <a:lstStyle/>
        <a:p>
          <a:endParaRPr lang="zh-CN" altLang="en-US"/>
        </a:p>
      </dgm:t>
    </dgm:pt>
    <dgm:pt modelId="{E5AC2529-F436-4001-9763-02B620042B49}" type="sibTrans" cxnId="{66E7EDC2-C4C6-4984-85BF-081430B897E5}">
      <dgm:prSet/>
      <dgm:spPr/>
      <dgm:t>
        <a:bodyPr/>
        <a:lstStyle/>
        <a:p>
          <a:endParaRPr lang="zh-CN" altLang="en-US"/>
        </a:p>
      </dgm:t>
    </dgm:pt>
    <dgm:pt modelId="{746C29C9-3435-4A89-A830-B341F42F9E4F}">
      <dgm:prSet phldrT="[文本]"/>
      <dgm:spPr>
        <a:ln>
          <a:solidFill>
            <a:srgbClr val="C00000"/>
          </a:solidFill>
        </a:ln>
      </dgm:spPr>
      <dgm:t>
        <a:bodyPr/>
        <a:lstStyle/>
        <a:p>
          <a:r>
            <a:rPr lang="zh-CN" altLang="en-US" b="0" dirty="0">
              <a:latin typeface="黑体" panose="02010609060101010101" pitchFamily="49" charset="-122"/>
              <a:ea typeface="黑体" panose="02010609060101010101" pitchFamily="49" charset="-122"/>
            </a:rPr>
            <a:t>全面实现财务操作的闭环管理</a:t>
          </a:r>
        </a:p>
      </dgm:t>
    </dgm:pt>
    <dgm:pt modelId="{6BCBF0F5-CD5A-4C8E-A89E-23A5D51F5AD6}" type="parTrans" cxnId="{5C934871-A164-49B6-8947-D768CBECD66C}">
      <dgm:prSet/>
      <dgm:spPr/>
      <dgm:t>
        <a:bodyPr/>
        <a:lstStyle/>
        <a:p>
          <a:endParaRPr lang="zh-CN" altLang="en-US"/>
        </a:p>
      </dgm:t>
    </dgm:pt>
    <dgm:pt modelId="{3A3C6541-A280-45E1-A004-7ABF47DD25BD}" type="sibTrans" cxnId="{5C934871-A164-49B6-8947-D768CBECD66C}">
      <dgm:prSet/>
      <dgm:spPr/>
      <dgm:t>
        <a:bodyPr/>
        <a:lstStyle/>
        <a:p>
          <a:endParaRPr lang="zh-CN" altLang="en-US"/>
        </a:p>
      </dgm:t>
    </dgm:pt>
    <dgm:pt modelId="{DA3F76B1-F66B-458F-8F7B-A1A784EC96F3}">
      <dgm:prSet phldrT="[文本]"/>
      <dgm:spPr>
        <a:ln>
          <a:solidFill>
            <a:srgbClr val="C00000"/>
          </a:solidFill>
        </a:ln>
      </dgm:spPr>
      <dgm:t>
        <a:bodyPr/>
        <a:lstStyle/>
        <a:p>
          <a:r>
            <a:rPr lang="zh-CN" altLang="en-US" b="0" dirty="0">
              <a:latin typeface="黑体" panose="02010609060101010101" pitchFamily="49" charset="-122"/>
              <a:ea typeface="黑体" panose="02010609060101010101" pitchFamily="49" charset="-122"/>
            </a:rPr>
            <a:t>全面落实其他系统与</a:t>
          </a:r>
          <a:r>
            <a:rPr lang="en-US" altLang="en-US" b="0" dirty="0">
              <a:latin typeface="黑体" panose="02010609060101010101" pitchFamily="49" charset="-122"/>
              <a:ea typeface="黑体" panose="02010609060101010101" pitchFamily="49" charset="-122"/>
            </a:rPr>
            <a:t>ACC</a:t>
          </a:r>
          <a:r>
            <a:rPr lang="zh-CN" altLang="en-US" b="0" dirty="0">
              <a:latin typeface="黑体" panose="02010609060101010101" pitchFamily="49" charset="-122"/>
              <a:ea typeface="黑体" panose="02010609060101010101" pitchFamily="49" charset="-122"/>
            </a:rPr>
            <a:t>平台的数据自动化对接</a:t>
          </a:r>
        </a:p>
      </dgm:t>
    </dgm:pt>
    <dgm:pt modelId="{7B8EB4B3-4791-44F7-BA1A-9E170FB079CF}" type="parTrans" cxnId="{8E26973F-0624-43B5-ADC7-C7613D6EE184}">
      <dgm:prSet/>
      <dgm:spPr/>
      <dgm:t>
        <a:bodyPr/>
        <a:lstStyle/>
        <a:p>
          <a:endParaRPr lang="zh-CN" altLang="en-US"/>
        </a:p>
      </dgm:t>
    </dgm:pt>
    <dgm:pt modelId="{B05A4EC4-E0D9-4111-8F30-4CECF1903721}" type="sibTrans" cxnId="{8E26973F-0624-43B5-ADC7-C7613D6EE184}">
      <dgm:prSet/>
      <dgm:spPr/>
      <dgm:t>
        <a:bodyPr/>
        <a:lstStyle/>
        <a:p>
          <a:endParaRPr lang="zh-CN" altLang="en-US"/>
        </a:p>
      </dgm:t>
    </dgm:pt>
    <dgm:pt modelId="{B2B0CAD5-74C8-4F26-9ED3-C803561C741F}" type="pres">
      <dgm:prSet presAssocID="{2E04AE46-8BA3-4ED6-9F85-477D2788C67C}" presName="Name0" presStyleCnt="0">
        <dgm:presLayoutVars>
          <dgm:chMax val="7"/>
          <dgm:chPref val="7"/>
          <dgm:dir/>
        </dgm:presLayoutVars>
      </dgm:prSet>
      <dgm:spPr/>
    </dgm:pt>
    <dgm:pt modelId="{B5842E6D-41AD-4F30-ACAA-F7702A3EC970}" type="pres">
      <dgm:prSet presAssocID="{2E04AE46-8BA3-4ED6-9F85-477D2788C67C}" presName="Name1" presStyleCnt="0"/>
      <dgm:spPr/>
    </dgm:pt>
    <dgm:pt modelId="{C7451D6A-BCC0-4D35-9CF9-FD782167FD80}" type="pres">
      <dgm:prSet presAssocID="{2E04AE46-8BA3-4ED6-9F85-477D2788C67C}" presName="cycle" presStyleCnt="0"/>
      <dgm:spPr/>
    </dgm:pt>
    <dgm:pt modelId="{D1E52A87-16A2-43EE-87B1-87B71A155F0C}" type="pres">
      <dgm:prSet presAssocID="{2E04AE46-8BA3-4ED6-9F85-477D2788C67C}" presName="srcNode" presStyleLbl="node1" presStyleIdx="0" presStyleCnt="4"/>
      <dgm:spPr/>
    </dgm:pt>
    <dgm:pt modelId="{2C5ADED5-C086-41B0-AF05-483027FEC319}" type="pres">
      <dgm:prSet presAssocID="{2E04AE46-8BA3-4ED6-9F85-477D2788C67C}" presName="conn" presStyleLbl="parChTrans1D2" presStyleIdx="0" presStyleCnt="1" custLinFactNeighborX="991" custLinFactNeighborY="225"/>
      <dgm:spPr/>
    </dgm:pt>
    <dgm:pt modelId="{6AEA035A-2851-4C0F-ACA0-D42C8293DDAC}" type="pres">
      <dgm:prSet presAssocID="{2E04AE46-8BA3-4ED6-9F85-477D2788C67C}" presName="extraNode" presStyleLbl="node1" presStyleIdx="0" presStyleCnt="4"/>
      <dgm:spPr/>
    </dgm:pt>
    <dgm:pt modelId="{0DC3A773-DFBB-4300-BAA1-2F887A34191F}" type="pres">
      <dgm:prSet presAssocID="{2E04AE46-8BA3-4ED6-9F85-477D2788C67C}" presName="dstNode" presStyleLbl="node1" presStyleIdx="0" presStyleCnt="4"/>
      <dgm:spPr/>
    </dgm:pt>
    <dgm:pt modelId="{A30CFC02-3351-4FDF-A31F-C4F06376EA43}" type="pres">
      <dgm:prSet presAssocID="{213FDEBC-F3EC-4BCB-8745-4540B2C7D1DC}" presName="text_1" presStyleLbl="node1" presStyleIdx="0" presStyleCnt="4">
        <dgm:presLayoutVars>
          <dgm:bulletEnabled val="1"/>
        </dgm:presLayoutVars>
      </dgm:prSet>
      <dgm:spPr/>
    </dgm:pt>
    <dgm:pt modelId="{924AC8D9-E7C4-4298-BB20-5A243DAB9D76}" type="pres">
      <dgm:prSet presAssocID="{213FDEBC-F3EC-4BCB-8745-4540B2C7D1DC}" presName="accent_1" presStyleCnt="0"/>
      <dgm:spPr/>
    </dgm:pt>
    <dgm:pt modelId="{4B98E958-49FA-48F2-A643-10A8461707A6}" type="pres">
      <dgm:prSet presAssocID="{213FDEBC-F3EC-4BCB-8745-4540B2C7D1DC}" presName="accentRepeatNode" presStyleLbl="solidFgAcc1" presStyleIdx="0" presStyleCnt="4"/>
      <dgm:spPr>
        <a:ln>
          <a:solidFill>
            <a:srgbClr val="C00000"/>
          </a:solidFill>
        </a:ln>
      </dgm:spPr>
    </dgm:pt>
    <dgm:pt modelId="{89D2EFD8-CC2E-4814-8E34-504825EDF80E}" type="pres">
      <dgm:prSet presAssocID="{56A8451F-05F8-43E7-9447-CFD738D3534D}" presName="text_2" presStyleLbl="node1" presStyleIdx="1" presStyleCnt="4">
        <dgm:presLayoutVars>
          <dgm:bulletEnabled val="1"/>
        </dgm:presLayoutVars>
      </dgm:prSet>
      <dgm:spPr/>
    </dgm:pt>
    <dgm:pt modelId="{C41EDC01-5CE8-4F1F-A7DD-AEDC69C65DD8}" type="pres">
      <dgm:prSet presAssocID="{56A8451F-05F8-43E7-9447-CFD738D3534D}" presName="accent_2" presStyleCnt="0"/>
      <dgm:spPr/>
    </dgm:pt>
    <dgm:pt modelId="{0A15F8D7-A607-4309-B31C-51F04FD8C3DF}" type="pres">
      <dgm:prSet presAssocID="{56A8451F-05F8-43E7-9447-CFD738D3534D}" presName="accentRepeatNode" presStyleLbl="solidFgAcc1" presStyleIdx="1" presStyleCnt="4"/>
      <dgm:spPr>
        <a:ln>
          <a:solidFill>
            <a:srgbClr val="C00000"/>
          </a:solidFill>
        </a:ln>
      </dgm:spPr>
    </dgm:pt>
    <dgm:pt modelId="{0D138EAC-2ED7-4D78-9A17-0CA86CE5A5E5}" type="pres">
      <dgm:prSet presAssocID="{746C29C9-3435-4A89-A830-B341F42F9E4F}" presName="text_3" presStyleLbl="node1" presStyleIdx="2" presStyleCnt="4">
        <dgm:presLayoutVars>
          <dgm:bulletEnabled val="1"/>
        </dgm:presLayoutVars>
      </dgm:prSet>
      <dgm:spPr/>
    </dgm:pt>
    <dgm:pt modelId="{25EA83EB-48DB-46D4-9248-49DE2514349B}" type="pres">
      <dgm:prSet presAssocID="{746C29C9-3435-4A89-A830-B341F42F9E4F}" presName="accent_3" presStyleCnt="0"/>
      <dgm:spPr/>
    </dgm:pt>
    <dgm:pt modelId="{B4E677F0-963F-4AA0-AEA7-36D82F1B7369}" type="pres">
      <dgm:prSet presAssocID="{746C29C9-3435-4A89-A830-B341F42F9E4F}" presName="accentRepeatNode" presStyleLbl="solidFgAcc1" presStyleIdx="2" presStyleCnt="4"/>
      <dgm:spPr>
        <a:ln>
          <a:solidFill>
            <a:srgbClr val="C00000"/>
          </a:solidFill>
        </a:ln>
      </dgm:spPr>
    </dgm:pt>
    <dgm:pt modelId="{71822407-B244-43DB-9BC9-31DBB9588507}" type="pres">
      <dgm:prSet presAssocID="{DA3F76B1-F66B-458F-8F7B-A1A784EC96F3}" presName="text_4" presStyleLbl="node1" presStyleIdx="3" presStyleCnt="4">
        <dgm:presLayoutVars>
          <dgm:bulletEnabled val="1"/>
        </dgm:presLayoutVars>
      </dgm:prSet>
      <dgm:spPr/>
    </dgm:pt>
    <dgm:pt modelId="{B134C1AA-7073-4B7B-9B75-84F1775097C1}" type="pres">
      <dgm:prSet presAssocID="{DA3F76B1-F66B-458F-8F7B-A1A784EC96F3}" presName="accent_4" presStyleCnt="0"/>
      <dgm:spPr/>
    </dgm:pt>
    <dgm:pt modelId="{013EDB97-7076-4051-B4DC-80892A2F0829}" type="pres">
      <dgm:prSet presAssocID="{DA3F76B1-F66B-458F-8F7B-A1A784EC96F3}" presName="accentRepeatNode" presStyleLbl="solidFgAcc1" presStyleIdx="3" presStyleCnt="4"/>
      <dgm:spPr>
        <a:ln>
          <a:solidFill>
            <a:srgbClr val="C00000"/>
          </a:solidFill>
        </a:ln>
      </dgm:spPr>
    </dgm:pt>
  </dgm:ptLst>
  <dgm:cxnLst>
    <dgm:cxn modelId="{0B5B4526-9103-4E74-97C6-7D9DAD046A58}" type="presOf" srcId="{213FDEBC-F3EC-4BCB-8745-4540B2C7D1DC}" destId="{A30CFC02-3351-4FDF-A31F-C4F06376EA43}" srcOrd="0" destOrd="0" presId="urn:microsoft.com/office/officeart/2008/layout/VerticalCurvedList"/>
    <dgm:cxn modelId="{8E26973F-0624-43B5-ADC7-C7613D6EE184}" srcId="{2E04AE46-8BA3-4ED6-9F85-477D2788C67C}" destId="{DA3F76B1-F66B-458F-8F7B-A1A784EC96F3}" srcOrd="3" destOrd="0" parTransId="{7B8EB4B3-4791-44F7-BA1A-9E170FB079CF}" sibTransId="{B05A4EC4-E0D9-4111-8F30-4CECF1903721}"/>
    <dgm:cxn modelId="{5DADDA6A-26B8-4997-97A6-71042E3412C8}" type="presOf" srcId="{2E04AE46-8BA3-4ED6-9F85-477D2788C67C}" destId="{B2B0CAD5-74C8-4F26-9ED3-C803561C741F}" srcOrd="0" destOrd="0" presId="urn:microsoft.com/office/officeart/2008/layout/VerticalCurvedList"/>
    <dgm:cxn modelId="{5C934871-A164-49B6-8947-D768CBECD66C}" srcId="{2E04AE46-8BA3-4ED6-9F85-477D2788C67C}" destId="{746C29C9-3435-4A89-A830-B341F42F9E4F}" srcOrd="2" destOrd="0" parTransId="{6BCBF0F5-CD5A-4C8E-A89E-23A5D51F5AD6}" sibTransId="{3A3C6541-A280-45E1-A004-7ABF47DD25BD}"/>
    <dgm:cxn modelId="{1CCF59B1-9C98-478F-8588-4733513B20B4}" type="presOf" srcId="{746C29C9-3435-4A89-A830-B341F42F9E4F}" destId="{0D138EAC-2ED7-4D78-9A17-0CA86CE5A5E5}" srcOrd="0" destOrd="0" presId="urn:microsoft.com/office/officeart/2008/layout/VerticalCurvedList"/>
    <dgm:cxn modelId="{A288B9C2-7185-480A-81E9-513CEAD04AF1}" srcId="{2E04AE46-8BA3-4ED6-9F85-477D2788C67C}" destId="{213FDEBC-F3EC-4BCB-8745-4540B2C7D1DC}" srcOrd="0" destOrd="0" parTransId="{EA0DF0F2-112D-4730-B606-D4078DEEE606}" sibTransId="{7269D079-4E84-45F8-A8AD-841F8515F601}"/>
    <dgm:cxn modelId="{66E7EDC2-C4C6-4984-85BF-081430B897E5}" srcId="{2E04AE46-8BA3-4ED6-9F85-477D2788C67C}" destId="{56A8451F-05F8-43E7-9447-CFD738D3534D}" srcOrd="1" destOrd="0" parTransId="{E2E0CA79-FD8E-45C5-82FB-4E8C5656A8B4}" sibTransId="{E5AC2529-F436-4001-9763-02B620042B49}"/>
    <dgm:cxn modelId="{471C16C6-F0B1-4EB7-A84C-C0188C4B5AA7}" type="presOf" srcId="{56A8451F-05F8-43E7-9447-CFD738D3534D}" destId="{89D2EFD8-CC2E-4814-8E34-504825EDF80E}" srcOrd="0" destOrd="0" presId="urn:microsoft.com/office/officeart/2008/layout/VerticalCurvedList"/>
    <dgm:cxn modelId="{2CE401D1-3F6C-40C8-9A1C-5DFC40C5B70D}" type="presOf" srcId="{DA3F76B1-F66B-458F-8F7B-A1A784EC96F3}" destId="{71822407-B244-43DB-9BC9-31DBB9588507}" srcOrd="0" destOrd="0" presId="urn:microsoft.com/office/officeart/2008/layout/VerticalCurvedList"/>
    <dgm:cxn modelId="{26D013EA-B412-48C5-971F-D9FE02C3D13C}" type="presOf" srcId="{7269D079-4E84-45F8-A8AD-841F8515F601}" destId="{2C5ADED5-C086-41B0-AF05-483027FEC319}" srcOrd="0" destOrd="0" presId="urn:microsoft.com/office/officeart/2008/layout/VerticalCurvedList"/>
    <dgm:cxn modelId="{4D08BCA8-0CAF-4AD9-A4C0-808CF2B6D813}" type="presParOf" srcId="{B2B0CAD5-74C8-4F26-9ED3-C803561C741F}" destId="{B5842E6D-41AD-4F30-ACAA-F7702A3EC970}" srcOrd="0" destOrd="0" presId="urn:microsoft.com/office/officeart/2008/layout/VerticalCurvedList"/>
    <dgm:cxn modelId="{F00F4382-F36A-4667-BC00-31DB47511BDD}" type="presParOf" srcId="{B5842E6D-41AD-4F30-ACAA-F7702A3EC970}" destId="{C7451D6A-BCC0-4D35-9CF9-FD782167FD80}" srcOrd="0" destOrd="0" presId="urn:microsoft.com/office/officeart/2008/layout/VerticalCurvedList"/>
    <dgm:cxn modelId="{6B0A23AB-9B13-4873-9C46-7E9344BE76BE}" type="presParOf" srcId="{C7451D6A-BCC0-4D35-9CF9-FD782167FD80}" destId="{D1E52A87-16A2-43EE-87B1-87B71A155F0C}" srcOrd="0" destOrd="0" presId="urn:microsoft.com/office/officeart/2008/layout/VerticalCurvedList"/>
    <dgm:cxn modelId="{A592391D-D4F1-46FE-94C3-BC5B2E060D9A}" type="presParOf" srcId="{C7451D6A-BCC0-4D35-9CF9-FD782167FD80}" destId="{2C5ADED5-C086-41B0-AF05-483027FEC319}" srcOrd="1" destOrd="0" presId="urn:microsoft.com/office/officeart/2008/layout/VerticalCurvedList"/>
    <dgm:cxn modelId="{A298337F-568C-4980-A778-07232BD8ED97}" type="presParOf" srcId="{C7451D6A-BCC0-4D35-9CF9-FD782167FD80}" destId="{6AEA035A-2851-4C0F-ACA0-D42C8293DDAC}" srcOrd="2" destOrd="0" presId="urn:microsoft.com/office/officeart/2008/layout/VerticalCurvedList"/>
    <dgm:cxn modelId="{366F9EA7-951C-4971-A040-9A9B5D0DF968}" type="presParOf" srcId="{C7451D6A-BCC0-4D35-9CF9-FD782167FD80}" destId="{0DC3A773-DFBB-4300-BAA1-2F887A34191F}" srcOrd="3" destOrd="0" presId="urn:microsoft.com/office/officeart/2008/layout/VerticalCurvedList"/>
    <dgm:cxn modelId="{9702F7F4-D0EC-45E1-8239-DADC75E6207C}" type="presParOf" srcId="{B5842E6D-41AD-4F30-ACAA-F7702A3EC970}" destId="{A30CFC02-3351-4FDF-A31F-C4F06376EA43}" srcOrd="1" destOrd="0" presId="urn:microsoft.com/office/officeart/2008/layout/VerticalCurvedList"/>
    <dgm:cxn modelId="{419424D0-88D2-4DB5-9DE3-A0C7A9F927B3}" type="presParOf" srcId="{B5842E6D-41AD-4F30-ACAA-F7702A3EC970}" destId="{924AC8D9-E7C4-4298-BB20-5A243DAB9D76}" srcOrd="2" destOrd="0" presId="urn:microsoft.com/office/officeart/2008/layout/VerticalCurvedList"/>
    <dgm:cxn modelId="{DDA9224A-C2FF-4CE8-99BA-5D000E3D156E}" type="presParOf" srcId="{924AC8D9-E7C4-4298-BB20-5A243DAB9D76}" destId="{4B98E958-49FA-48F2-A643-10A8461707A6}" srcOrd="0" destOrd="0" presId="urn:microsoft.com/office/officeart/2008/layout/VerticalCurvedList"/>
    <dgm:cxn modelId="{87D30634-C5BE-449A-846E-C0800041C8AE}" type="presParOf" srcId="{B5842E6D-41AD-4F30-ACAA-F7702A3EC970}" destId="{89D2EFD8-CC2E-4814-8E34-504825EDF80E}" srcOrd="3" destOrd="0" presId="urn:microsoft.com/office/officeart/2008/layout/VerticalCurvedList"/>
    <dgm:cxn modelId="{CDB00EC7-FAC2-42F7-9CD0-1719F11A4581}" type="presParOf" srcId="{B5842E6D-41AD-4F30-ACAA-F7702A3EC970}" destId="{C41EDC01-5CE8-4F1F-A7DD-AEDC69C65DD8}" srcOrd="4" destOrd="0" presId="urn:microsoft.com/office/officeart/2008/layout/VerticalCurvedList"/>
    <dgm:cxn modelId="{5CBD6580-6CDD-4028-88ED-09665F73B842}" type="presParOf" srcId="{C41EDC01-5CE8-4F1F-A7DD-AEDC69C65DD8}" destId="{0A15F8D7-A607-4309-B31C-51F04FD8C3DF}" srcOrd="0" destOrd="0" presId="urn:microsoft.com/office/officeart/2008/layout/VerticalCurvedList"/>
    <dgm:cxn modelId="{0627732C-FDA5-4B7A-883D-921F3EBB0369}" type="presParOf" srcId="{B5842E6D-41AD-4F30-ACAA-F7702A3EC970}" destId="{0D138EAC-2ED7-4D78-9A17-0CA86CE5A5E5}" srcOrd="5" destOrd="0" presId="urn:microsoft.com/office/officeart/2008/layout/VerticalCurvedList"/>
    <dgm:cxn modelId="{4D992157-23EF-477E-9A59-A647B45BDC6B}" type="presParOf" srcId="{B5842E6D-41AD-4F30-ACAA-F7702A3EC970}" destId="{25EA83EB-48DB-46D4-9248-49DE2514349B}" srcOrd="6" destOrd="0" presId="urn:microsoft.com/office/officeart/2008/layout/VerticalCurvedList"/>
    <dgm:cxn modelId="{F8DDF0D6-A2B8-4C40-9DEF-F4FDA49154E7}" type="presParOf" srcId="{25EA83EB-48DB-46D4-9248-49DE2514349B}" destId="{B4E677F0-963F-4AA0-AEA7-36D82F1B7369}" srcOrd="0" destOrd="0" presId="urn:microsoft.com/office/officeart/2008/layout/VerticalCurvedList"/>
    <dgm:cxn modelId="{7F3FA346-416B-4F1B-800E-23565D308FE1}" type="presParOf" srcId="{B5842E6D-41AD-4F30-ACAA-F7702A3EC970}" destId="{71822407-B244-43DB-9BC9-31DBB9588507}" srcOrd="7" destOrd="0" presId="urn:microsoft.com/office/officeart/2008/layout/VerticalCurvedList"/>
    <dgm:cxn modelId="{E2A89EE3-24B4-4DDB-8C47-5A86BC9FBF48}" type="presParOf" srcId="{B5842E6D-41AD-4F30-ACAA-F7702A3EC970}" destId="{B134C1AA-7073-4B7B-9B75-84F1775097C1}" srcOrd="8" destOrd="0" presId="urn:microsoft.com/office/officeart/2008/layout/VerticalCurvedList"/>
    <dgm:cxn modelId="{EC67E2CB-0951-44D3-AAE8-474965AEED4E}" type="presParOf" srcId="{B134C1AA-7073-4B7B-9B75-84F1775097C1}" destId="{013EDB97-7076-4051-B4DC-80892A2F082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5ADED5-C086-41B0-AF05-483027FEC319}">
      <dsp:nvSpPr>
        <dsp:cNvPr id="0" name=""/>
        <dsp:cNvSpPr/>
      </dsp:nvSpPr>
      <dsp:spPr>
        <a:xfrm>
          <a:off x="-4559032" y="-694955"/>
          <a:ext cx="5495573" cy="5495573"/>
        </a:xfrm>
        <a:prstGeom prst="blockArc">
          <a:avLst>
            <a:gd name="adj1" fmla="val 18900000"/>
            <a:gd name="adj2" fmla="val 2700000"/>
            <a:gd name="adj3" fmla="val 393"/>
          </a:avLst>
        </a:prstGeom>
        <a:noFill/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0CFC02-3351-4FDF-A31F-C4F06376EA43}">
      <dsp:nvSpPr>
        <dsp:cNvPr id="0" name=""/>
        <dsp:cNvSpPr/>
      </dsp:nvSpPr>
      <dsp:spPr>
        <a:xfrm>
          <a:off x="462008" y="313742"/>
          <a:ext cx="3275604" cy="62781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8325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10</a:t>
          </a:r>
          <a:r>
            <a:rPr lang="zh-CN" altLang="en-US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月</a:t>
          </a:r>
          <a:r>
            <a:rPr lang="en-US" altLang="zh-CN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11</a:t>
          </a:r>
          <a:r>
            <a:rPr lang="zh-CN" altLang="en-US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日完成立项审批</a:t>
          </a:r>
        </a:p>
      </dsp:txBody>
      <dsp:txXfrm>
        <a:off x="462008" y="313742"/>
        <a:ext cx="3275604" cy="627810"/>
      </dsp:txXfrm>
    </dsp:sp>
    <dsp:sp modelId="{4B98E958-49FA-48F2-A643-10A8461707A6}">
      <dsp:nvSpPr>
        <dsp:cNvPr id="0" name=""/>
        <dsp:cNvSpPr/>
      </dsp:nvSpPr>
      <dsp:spPr>
        <a:xfrm>
          <a:off x="69626" y="235265"/>
          <a:ext cx="784763" cy="78476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D2EFD8-CC2E-4814-8E34-504825EDF80E}">
      <dsp:nvSpPr>
        <dsp:cNvPr id="0" name=""/>
        <dsp:cNvSpPr/>
      </dsp:nvSpPr>
      <dsp:spPr>
        <a:xfrm>
          <a:off x="821946" y="1255621"/>
          <a:ext cx="2915666" cy="62781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8325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ACC</a:t>
          </a:r>
          <a:r>
            <a:rPr lang="zh-CN" altLang="en-US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平台重点功能的实现（计划</a:t>
          </a:r>
          <a:r>
            <a:rPr lang="en-US" altLang="zh-CN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6</a:t>
          </a:r>
          <a:r>
            <a:rPr lang="zh-CN" altLang="en-US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个月）</a:t>
          </a:r>
        </a:p>
      </dsp:txBody>
      <dsp:txXfrm>
        <a:off x="821946" y="1255621"/>
        <a:ext cx="2915666" cy="627810"/>
      </dsp:txXfrm>
    </dsp:sp>
    <dsp:sp modelId="{0A15F8D7-A607-4309-B31C-51F04FD8C3DF}">
      <dsp:nvSpPr>
        <dsp:cNvPr id="0" name=""/>
        <dsp:cNvSpPr/>
      </dsp:nvSpPr>
      <dsp:spPr>
        <a:xfrm>
          <a:off x="429564" y="1177145"/>
          <a:ext cx="784763" cy="78476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138EAC-2ED7-4D78-9A17-0CA86CE5A5E5}">
      <dsp:nvSpPr>
        <dsp:cNvPr id="0" name=""/>
        <dsp:cNvSpPr/>
      </dsp:nvSpPr>
      <dsp:spPr>
        <a:xfrm>
          <a:off x="821946" y="2197500"/>
          <a:ext cx="2915666" cy="62781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8325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全面实现财务操作的闭环管理</a:t>
          </a:r>
        </a:p>
      </dsp:txBody>
      <dsp:txXfrm>
        <a:off x="821946" y="2197500"/>
        <a:ext cx="2915666" cy="627810"/>
      </dsp:txXfrm>
    </dsp:sp>
    <dsp:sp modelId="{B4E677F0-963F-4AA0-AEA7-36D82F1B7369}">
      <dsp:nvSpPr>
        <dsp:cNvPr id="0" name=""/>
        <dsp:cNvSpPr/>
      </dsp:nvSpPr>
      <dsp:spPr>
        <a:xfrm>
          <a:off x="429564" y="2119024"/>
          <a:ext cx="784763" cy="78476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822407-B244-43DB-9BC9-31DBB9588507}">
      <dsp:nvSpPr>
        <dsp:cNvPr id="0" name=""/>
        <dsp:cNvSpPr/>
      </dsp:nvSpPr>
      <dsp:spPr>
        <a:xfrm>
          <a:off x="462008" y="3139380"/>
          <a:ext cx="3275604" cy="62781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8325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全面落实其他系统与</a:t>
          </a:r>
          <a:r>
            <a:rPr lang="en-US" altLang="en-US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ACC</a:t>
          </a:r>
          <a:r>
            <a:rPr lang="zh-CN" altLang="en-US" sz="1800" b="0" kern="1200" dirty="0">
              <a:latin typeface="黑体" panose="02010609060101010101" pitchFamily="49" charset="-122"/>
              <a:ea typeface="黑体" panose="02010609060101010101" pitchFamily="49" charset="-122"/>
            </a:rPr>
            <a:t>平台的数据自动化对接</a:t>
          </a:r>
        </a:p>
      </dsp:txBody>
      <dsp:txXfrm>
        <a:off x="462008" y="3139380"/>
        <a:ext cx="3275604" cy="627810"/>
      </dsp:txXfrm>
    </dsp:sp>
    <dsp:sp modelId="{013EDB97-7076-4051-B4DC-80892A2F0829}">
      <dsp:nvSpPr>
        <dsp:cNvPr id="0" name=""/>
        <dsp:cNvSpPr/>
      </dsp:nvSpPr>
      <dsp:spPr>
        <a:xfrm>
          <a:off x="69626" y="3060903"/>
          <a:ext cx="784763" cy="78476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C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B44D2-6E10-48F8-AF59-CD67514DDE45}" type="datetimeFigureOut">
              <a:rPr lang="zh-CN" altLang="en-US" smtClean="0"/>
              <a:t>2021/10/15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C5566-E641-4574-A1E8-0A5269893B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125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C5566-E641-4574-A1E8-0A5269893BA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8887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>
            <a:extLst>
              <a:ext uri="{FF2B5EF4-FFF2-40B4-BE49-F238E27FC236}">
                <a16:creationId xmlns:a16="http://schemas.microsoft.com/office/drawing/2014/main" id="{F9D2A283-A908-4D8A-96F9-D722D6B0EEF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1747" name="备注占位符 2">
            <a:extLst>
              <a:ext uri="{FF2B5EF4-FFF2-40B4-BE49-F238E27FC236}">
                <a16:creationId xmlns:a16="http://schemas.microsoft.com/office/drawing/2014/main" id="{2198308E-8F66-47C7-ADB2-D51FCA6E304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748" name="灯片编号占位符 3">
            <a:extLst>
              <a:ext uri="{FF2B5EF4-FFF2-40B4-BE49-F238E27FC236}">
                <a16:creationId xmlns:a16="http://schemas.microsoft.com/office/drawing/2014/main" id="{32C30A4D-F8BA-4462-8F29-9B5B002327D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686E3C6C-844D-4500-B511-B7EFE0CC2E2F}" type="slidenum">
              <a:rPr kumimoji="0" lang="zh-CN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10</a:t>
            </a:fld>
            <a:endParaRPr kumimoji="0" lang="zh-CN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854728-496D-4AD2-A1C6-670D277A24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宋体 CN" panose="02020400000000000000" pitchFamily="18" charset="-122"/>
              <a:ea typeface="思源宋体 CN" panose="02020400000000000000" pitchFamily="18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8482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 </a:t>
            </a:r>
            <a:r>
              <a:rPr lang="zh-CN" altLang="en-US" dirty="0"/>
              <a:t>项目开展过程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3.  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， 人员机制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1. 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C5566-E641-4574-A1E8-0A5269893BA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331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 </a:t>
            </a:r>
            <a:r>
              <a:rPr lang="zh-CN" altLang="en-US" dirty="0"/>
              <a:t>项目开展过程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3.  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， 人员机制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1. 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C5566-E641-4574-A1E8-0A5269893BA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8725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 </a:t>
            </a:r>
            <a:r>
              <a:rPr lang="zh-CN" altLang="en-US" dirty="0"/>
              <a:t>项目开展过程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3.  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， 人员机制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1. 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C5566-E641-4574-A1E8-0A5269893BA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058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5854728-496D-4AD2-A1C6-670D277A240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宋体 CN" panose="02020400000000000000" pitchFamily="18" charset="-122"/>
                <a:ea typeface="思源宋体 CN" panose="02020400000000000000" pitchFamily="18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宋体 CN" panose="02020400000000000000" pitchFamily="18" charset="-122"/>
              <a:ea typeface="思源宋体 CN" panose="02020400000000000000" pitchFamily="18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496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 </a:t>
            </a:r>
            <a:r>
              <a:rPr lang="zh-CN" altLang="en-US" dirty="0"/>
              <a:t>项目开展过程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3.  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， 人员机制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1. 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C5566-E641-4574-A1E8-0A5269893BA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943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 </a:t>
            </a:r>
            <a:r>
              <a:rPr lang="zh-CN" altLang="en-US" dirty="0"/>
              <a:t>项目开展过程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3.  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， 人员机制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1. 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C5566-E641-4574-A1E8-0A5269893BA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7159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C5566-E641-4574-A1E8-0A5269893BA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5030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85023D6-DE35-4B66-88EB-C07D9D8AEE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86469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BA509A9-57B9-4F3D-BEDC-F2C14C91C5C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7584" y="6254750"/>
            <a:ext cx="3164416" cy="52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DD637AA3-5052-42B5-BBFA-4B8C8F1356F8}"/>
              </a:ext>
            </a:extLst>
          </p:cNvPr>
          <p:cNvSpPr/>
          <p:nvPr userDrawn="1"/>
        </p:nvSpPr>
        <p:spPr>
          <a:xfrm flipV="1">
            <a:off x="0" y="6781800"/>
            <a:ext cx="12192000" cy="76200"/>
          </a:xfrm>
          <a:prstGeom prst="rect">
            <a:avLst/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9206976"/>
      </p:ext>
    </p:extLst>
  </p:cSld>
  <p:clrMapOvr>
    <a:masterClrMapping/>
  </p:clrMapOvr>
  <p:transition spd="slow" advTm="10000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219218"/>
      </p:ext>
    </p:extLst>
  </p:cSld>
  <p:clrMapOvr>
    <a:masterClrMapping/>
  </p:clrMapOvr>
  <p:transition spd="slow" advTm="10000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E649C293-0972-4EB0-A281-74CB336E2E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1669913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/>
          <a:lstStyle>
            <a:lvl1pPr algn="ctr">
              <a:defRPr sz="60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367988547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页脚占位符 3">
            <a:extLst>
              <a:ext uri="{FF2B5EF4-FFF2-40B4-BE49-F238E27FC236}">
                <a16:creationId xmlns:a16="http://schemas.microsoft.com/office/drawing/2014/main" id="{6ACE26DA-E260-4BF2-A91E-05C65DCB099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>
            <a:lvl1pPr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324464"/>
      </p:ext>
    </p:extLst>
  </p:cSld>
  <p:clrMapOvr>
    <a:masterClrMapping/>
  </p:clrMapOvr>
  <p:transition spd="slow" advClick="0" advTm="3000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BB632C-CC72-449F-9D78-9406A34CE74A}" type="datetimeFigureOut">
              <a:rPr lang="zh-CN" altLang="en-US" smtClean="0"/>
              <a:pPr/>
              <a:t>2021/10/15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7E4CBA-06CB-41B7-BA65-7871164AB0F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382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</p:sldLayoutIdLst>
  <p:transition/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Arial" panose="020B0604020202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Arial" panose="020B060402020202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Arial" panose="020B0604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Arial" panose="020B060402020202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Arial" panose="020B060402020202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mailto:sunzhonglin@jd-link.com" TargetMode="External"/><Relationship Id="rId13" Type="http://schemas.openxmlformats.org/officeDocument/2006/relationships/hyperlink" Target="mailto:aaronli@jd-link.com" TargetMode="External"/><Relationship Id="rId3" Type="http://schemas.openxmlformats.org/officeDocument/2006/relationships/hyperlink" Target="mailto:wangzhe@jd-link.com" TargetMode="External"/><Relationship Id="rId7" Type="http://schemas.openxmlformats.org/officeDocument/2006/relationships/hyperlink" Target="mailto:zhanglan@jd-link.com" TargetMode="External"/><Relationship Id="rId12" Type="http://schemas.openxmlformats.org/officeDocument/2006/relationships/hyperlink" Target="mailto:wangchenling@jd-link.co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kelly_fan.sh@jd-link.com" TargetMode="External"/><Relationship Id="rId11" Type="http://schemas.openxmlformats.org/officeDocument/2006/relationships/hyperlink" Target="mailto:shaoxiaojuan@jd-link.com" TargetMode="External"/><Relationship Id="rId5" Type="http://schemas.openxmlformats.org/officeDocument/2006/relationships/hyperlink" Target="mailto:guoxiaoying@jd-link.com" TargetMode="External"/><Relationship Id="rId15" Type="http://schemas.openxmlformats.org/officeDocument/2006/relationships/hyperlink" Target="mailto:zoujingyao@jd-link.com" TargetMode="External"/><Relationship Id="rId10" Type="http://schemas.openxmlformats.org/officeDocument/2006/relationships/hyperlink" Target="mailto:huayi@jd-link.com" TargetMode="External"/><Relationship Id="rId4" Type="http://schemas.openxmlformats.org/officeDocument/2006/relationships/hyperlink" Target="mailto:zhouxifang@jd-link.com" TargetMode="External"/><Relationship Id="rId9" Type="http://schemas.openxmlformats.org/officeDocument/2006/relationships/hyperlink" Target="mailto:daijin@jd-link.com" TargetMode="External"/><Relationship Id="rId14" Type="http://schemas.openxmlformats.org/officeDocument/2006/relationships/hyperlink" Target="mailto:jiangwenbin@jd-link.com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24765" y="2388358"/>
            <a:ext cx="12215495" cy="19650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 marR="0" algn="ctr" defTabSz="914400" eaLnBrk="0" hangingPunct="0">
              <a:lnSpc>
                <a:spcPct val="150000"/>
              </a:lnSpc>
              <a:buClrTx/>
              <a:buSzTx/>
              <a:buFontTx/>
              <a:defRPr/>
            </a:pPr>
            <a:r>
              <a:rPr kumimoji="0" lang="en-US" altLang="zh-CN" sz="5400" b="1" kern="0" cap="none" spc="0" normalizeH="0" baseline="0" noProof="0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ACC</a:t>
            </a:r>
            <a:r>
              <a:rPr kumimoji="0" lang="zh-CN" altLang="en-US" sz="5400" b="1" kern="0" cap="none" spc="0" normalizeH="0" baseline="0" noProof="0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平台启动会议</a:t>
            </a:r>
            <a:endParaRPr kumimoji="0" lang="en-US" altLang="zh-CN" sz="5400" b="1" kern="0" cap="none" spc="0" normalizeH="0" baseline="0" noProof="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  <a:p>
            <a:pPr marR="0" algn="ctr" defTabSz="914400" eaLnBrk="0" hangingPunct="0">
              <a:lnSpc>
                <a:spcPct val="150000"/>
              </a:lnSpc>
              <a:buClrTx/>
              <a:buSzTx/>
              <a:buFontTx/>
              <a:defRPr/>
            </a:pPr>
            <a:r>
              <a:rPr kumimoji="0" lang="en-US" altLang="zh-CN" sz="2000" b="1" kern="0" cap="none" spc="0" normalizeH="0" baseline="0" noProof="0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2021-10-15</a:t>
            </a:r>
            <a:endParaRPr kumimoji="0" lang="zh-CN" altLang="en-US" sz="2000" b="1" kern="0" cap="none" spc="0" normalizeH="0" baseline="0" noProof="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1586EB50-8B18-4B7A-975F-56D91EB9DE0E}"/>
              </a:ext>
            </a:extLst>
          </p:cNvPr>
          <p:cNvSpPr txBox="1"/>
          <p:nvPr/>
        </p:nvSpPr>
        <p:spPr>
          <a:xfrm>
            <a:off x="1524000" y="2620964"/>
            <a:ext cx="9144000" cy="16160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 algn="ctr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000" b="1" kern="0" dirty="0">
                <a:solidFill>
                  <a:srgbClr val="000000"/>
                </a:solidFill>
                <a:effectLst>
                  <a:outerShdw blurRad="38100" dist="19050" dir="2700000" algn="tl" rotWithShape="0">
                    <a:srgbClr val="000000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感谢您的指导</a:t>
            </a:r>
            <a:endParaRPr lang="zh-CN" altLang="en-US" sz="4000" b="1" kern="0" dirty="0">
              <a:solidFill>
                <a:srgbClr val="000000"/>
              </a:solidFill>
              <a:effectLst>
                <a:outerShdw blurRad="38100" dist="19050" dir="2700000" algn="tl" rotWithShape="0">
                  <a:srgbClr val="000000">
                    <a:alpha val="4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平行四边形 4">
            <a:extLst>
              <a:ext uri="{FF2B5EF4-FFF2-40B4-BE49-F238E27FC236}">
                <a16:creationId xmlns:a16="http://schemas.microsoft.com/office/drawing/2014/main" id="{61F9CBF0-B115-4A47-A04E-C7071928E47E}"/>
              </a:ext>
            </a:extLst>
          </p:cNvPr>
          <p:cNvSpPr/>
          <p:nvPr/>
        </p:nvSpPr>
        <p:spPr>
          <a:xfrm>
            <a:off x="6877051" y="0"/>
            <a:ext cx="5342694" cy="6877050"/>
          </a:xfrm>
          <a:custGeom>
            <a:avLst/>
            <a:gdLst>
              <a:gd name="connsiteX0" fmla="*/ 0 w 12192000"/>
              <a:gd name="connsiteY0" fmla="*/ 6858000 h 6858000"/>
              <a:gd name="connsiteX1" fmla="*/ 6868356 w 12192000"/>
              <a:gd name="connsiteY1" fmla="*/ 0 h 6858000"/>
              <a:gd name="connsiteX2" fmla="*/ 12192000 w 12192000"/>
              <a:gd name="connsiteY2" fmla="*/ 0 h 6858000"/>
              <a:gd name="connsiteX3" fmla="*/ 5323644 w 12192000"/>
              <a:gd name="connsiteY3" fmla="*/ 6858000 h 6858000"/>
              <a:gd name="connsiteX4" fmla="*/ 0 w 12192000"/>
              <a:gd name="connsiteY4" fmla="*/ 6858000 h 6858000"/>
              <a:gd name="connsiteX0" fmla="*/ 0 w 12192000"/>
              <a:gd name="connsiteY0" fmla="*/ 6858000 h 6858000"/>
              <a:gd name="connsiteX1" fmla="*/ 6868356 w 12192000"/>
              <a:gd name="connsiteY1" fmla="*/ 0 h 6858000"/>
              <a:gd name="connsiteX2" fmla="*/ 12192000 w 12192000"/>
              <a:gd name="connsiteY2" fmla="*/ 0 h 6858000"/>
              <a:gd name="connsiteX3" fmla="*/ 10200444 w 12192000"/>
              <a:gd name="connsiteY3" fmla="*/ 6858000 h 6858000"/>
              <a:gd name="connsiteX4" fmla="*/ 0 w 12192000"/>
              <a:gd name="connsiteY4" fmla="*/ 6858000 h 6858000"/>
              <a:gd name="connsiteX0" fmla="*/ 0 w 12219744"/>
              <a:gd name="connsiteY0" fmla="*/ 6858000 h 6877050"/>
              <a:gd name="connsiteX1" fmla="*/ 6868356 w 12219744"/>
              <a:gd name="connsiteY1" fmla="*/ 0 h 6877050"/>
              <a:gd name="connsiteX2" fmla="*/ 12192000 w 12219744"/>
              <a:gd name="connsiteY2" fmla="*/ 0 h 6877050"/>
              <a:gd name="connsiteX3" fmla="*/ 12219744 w 12219744"/>
              <a:gd name="connsiteY3" fmla="*/ 6877050 h 6877050"/>
              <a:gd name="connsiteX4" fmla="*/ 0 w 12219744"/>
              <a:gd name="connsiteY4" fmla="*/ 6858000 h 6877050"/>
              <a:gd name="connsiteX0" fmla="*/ 8694 w 5351388"/>
              <a:gd name="connsiteY0" fmla="*/ 6877050 h 6877050"/>
              <a:gd name="connsiteX1" fmla="*/ 0 w 5351388"/>
              <a:gd name="connsiteY1" fmla="*/ 0 h 6877050"/>
              <a:gd name="connsiteX2" fmla="*/ 5323644 w 5351388"/>
              <a:gd name="connsiteY2" fmla="*/ 0 h 6877050"/>
              <a:gd name="connsiteX3" fmla="*/ 5351388 w 5351388"/>
              <a:gd name="connsiteY3" fmla="*/ 6877050 h 6877050"/>
              <a:gd name="connsiteX4" fmla="*/ 8694 w 5351388"/>
              <a:gd name="connsiteY4" fmla="*/ 6877050 h 6877050"/>
              <a:gd name="connsiteX0" fmla="*/ 8694 w 5351388"/>
              <a:gd name="connsiteY0" fmla="*/ 6877050 h 6877050"/>
              <a:gd name="connsiteX1" fmla="*/ 0 w 5351388"/>
              <a:gd name="connsiteY1" fmla="*/ 0 h 6877050"/>
              <a:gd name="connsiteX2" fmla="*/ 5323644 w 5351388"/>
              <a:gd name="connsiteY2" fmla="*/ 0 h 6877050"/>
              <a:gd name="connsiteX3" fmla="*/ 5351388 w 5351388"/>
              <a:gd name="connsiteY3" fmla="*/ 6877050 h 6877050"/>
              <a:gd name="connsiteX4" fmla="*/ 8694 w 5351388"/>
              <a:gd name="connsiteY4" fmla="*/ 6877050 h 6877050"/>
              <a:gd name="connsiteX0" fmla="*/ 0 w 5342694"/>
              <a:gd name="connsiteY0" fmla="*/ 6877050 h 6877050"/>
              <a:gd name="connsiteX1" fmla="*/ 1629606 w 5342694"/>
              <a:gd name="connsiteY1" fmla="*/ 0 h 6877050"/>
              <a:gd name="connsiteX2" fmla="*/ 5314950 w 5342694"/>
              <a:gd name="connsiteY2" fmla="*/ 0 h 6877050"/>
              <a:gd name="connsiteX3" fmla="*/ 5342694 w 5342694"/>
              <a:gd name="connsiteY3" fmla="*/ 6877050 h 6877050"/>
              <a:gd name="connsiteX4" fmla="*/ 0 w 5342694"/>
              <a:gd name="connsiteY4" fmla="*/ 6877050 h 6877050"/>
              <a:gd name="connsiteX0" fmla="*/ 0 w 5342694"/>
              <a:gd name="connsiteY0" fmla="*/ 6877050 h 6877050"/>
              <a:gd name="connsiteX1" fmla="*/ 1629606 w 5342694"/>
              <a:gd name="connsiteY1" fmla="*/ 0 h 6877050"/>
              <a:gd name="connsiteX2" fmla="*/ 5314950 w 5342694"/>
              <a:gd name="connsiteY2" fmla="*/ 0 h 6877050"/>
              <a:gd name="connsiteX3" fmla="*/ 5342694 w 5342694"/>
              <a:gd name="connsiteY3" fmla="*/ 6877050 h 6877050"/>
              <a:gd name="connsiteX4" fmla="*/ 0 w 5342694"/>
              <a:gd name="connsiteY4" fmla="*/ 6877050 h 6877050"/>
              <a:gd name="connsiteX0" fmla="*/ 0 w 5342694"/>
              <a:gd name="connsiteY0" fmla="*/ 6877050 h 6877050"/>
              <a:gd name="connsiteX1" fmla="*/ 2982156 w 5342694"/>
              <a:gd name="connsiteY1" fmla="*/ 0 h 6877050"/>
              <a:gd name="connsiteX2" fmla="*/ 5314950 w 5342694"/>
              <a:gd name="connsiteY2" fmla="*/ 0 h 6877050"/>
              <a:gd name="connsiteX3" fmla="*/ 5342694 w 5342694"/>
              <a:gd name="connsiteY3" fmla="*/ 6877050 h 6877050"/>
              <a:gd name="connsiteX4" fmla="*/ 0 w 5342694"/>
              <a:gd name="connsiteY4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42694" h="6877050">
                <a:moveTo>
                  <a:pt x="0" y="6877050"/>
                </a:moveTo>
                <a:cubicBezTo>
                  <a:pt x="543202" y="4584700"/>
                  <a:pt x="4591604" y="4521200"/>
                  <a:pt x="2982156" y="0"/>
                </a:cubicBezTo>
                <a:lnTo>
                  <a:pt x="5314950" y="0"/>
                </a:lnTo>
                <a:lnTo>
                  <a:pt x="5342694" y="6877050"/>
                </a:lnTo>
                <a:lnTo>
                  <a:pt x="0" y="6877050"/>
                </a:lnTo>
                <a:close/>
              </a:path>
            </a:pathLst>
          </a:custGeom>
          <a:gradFill>
            <a:gsLst>
              <a:gs pos="0">
                <a:srgbClr val="AD0101"/>
              </a:gs>
              <a:gs pos="83000">
                <a:srgbClr val="AD0101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5551725D-AEC7-4F38-85F4-B1F684076311}"/>
              </a:ext>
            </a:extLst>
          </p:cNvPr>
          <p:cNvSpPr/>
          <p:nvPr/>
        </p:nvSpPr>
        <p:spPr>
          <a:xfrm>
            <a:off x="-794352" y="-786536"/>
            <a:ext cx="2437328" cy="2437328"/>
          </a:xfrm>
          <a:prstGeom prst="donut">
            <a:avLst>
              <a:gd name="adj" fmla="val 14075"/>
            </a:avLst>
          </a:prstGeom>
          <a:gradFill flip="none" rotWithShape="1">
            <a:gsLst>
              <a:gs pos="0">
                <a:srgbClr val="AD0101"/>
              </a:gs>
              <a:gs pos="100000">
                <a:srgbClr val="EBC0C0"/>
              </a:gs>
              <a:gs pos="77000">
                <a:srgbClr val="D68080"/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14377"/>
            <a:endParaRPr lang="zh-CN" altLang="en-US" sz="1400" b="1" ker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charset="0"/>
              <a:sym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07DE4D9-415B-4F3A-935C-33DA7B86903A}"/>
              </a:ext>
            </a:extLst>
          </p:cNvPr>
          <p:cNvSpPr/>
          <p:nvPr/>
        </p:nvSpPr>
        <p:spPr>
          <a:xfrm>
            <a:off x="1642976" y="2316307"/>
            <a:ext cx="30111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5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Part</a:t>
            </a:r>
            <a:r>
              <a:rPr kumimoji="0" lang="en-US" altLang="zh-CN" sz="45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  </a:t>
            </a: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srgbClr val="AD010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01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AD010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B4624CC-4BD0-469D-93A3-1985FF5665EA}"/>
              </a:ext>
            </a:extLst>
          </p:cNvPr>
          <p:cNvSpPr/>
          <p:nvPr/>
        </p:nvSpPr>
        <p:spPr>
          <a:xfrm>
            <a:off x="4038696" y="2736288"/>
            <a:ext cx="48167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5400" b="1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项目介绍</a:t>
            </a:r>
            <a:endParaRPr kumimoji="0" lang="zh-CN" altLang="en-US" sz="54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FBE30986-8770-46F2-A831-F77274A74C0A}"/>
              </a:ext>
            </a:extLst>
          </p:cNvPr>
          <p:cNvCxnSpPr/>
          <p:nvPr/>
        </p:nvCxnSpPr>
        <p:spPr>
          <a:xfrm>
            <a:off x="3312766" y="3458451"/>
            <a:ext cx="930442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cxnSp>
      <p:sp>
        <p:nvSpPr>
          <p:cNvPr id="22" name="椭圆 21">
            <a:extLst>
              <a:ext uri="{FF2B5EF4-FFF2-40B4-BE49-F238E27FC236}">
                <a16:creationId xmlns:a16="http://schemas.microsoft.com/office/drawing/2014/main" id="{E29EB2F4-FB89-46F9-A62B-4B078006D006}"/>
              </a:ext>
            </a:extLst>
          </p:cNvPr>
          <p:cNvSpPr/>
          <p:nvPr/>
        </p:nvSpPr>
        <p:spPr>
          <a:xfrm>
            <a:off x="6877051" y="5216792"/>
            <a:ext cx="1593931" cy="1593931"/>
          </a:xfrm>
          <a:prstGeom prst="ellipse">
            <a:avLst/>
          </a:prstGeom>
          <a:gradFill flip="none" rotWithShape="1">
            <a:gsLst>
              <a:gs pos="0">
                <a:srgbClr val="AD0101"/>
              </a:gs>
              <a:gs pos="100000">
                <a:srgbClr val="EBC0C0"/>
              </a:gs>
              <a:gs pos="77000">
                <a:srgbClr val="D68080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charset="0"/>
              <a:sym typeface="微软雅黑" panose="020B0503020204020204" pitchFamily="34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1CCAFF4D-9F7D-4CAB-81D9-1DC20B263D6A}"/>
              </a:ext>
            </a:extLst>
          </p:cNvPr>
          <p:cNvSpPr/>
          <p:nvPr/>
        </p:nvSpPr>
        <p:spPr>
          <a:xfrm>
            <a:off x="1437491" y="4541693"/>
            <a:ext cx="728060" cy="728060"/>
          </a:xfrm>
          <a:prstGeom prst="ellipse">
            <a:avLst/>
          </a:prstGeom>
          <a:gradFill flip="none" rotWithShape="1">
            <a:gsLst>
              <a:gs pos="0">
                <a:srgbClr val="AD0101"/>
              </a:gs>
              <a:gs pos="100000">
                <a:srgbClr val="EBC0C0"/>
              </a:gs>
              <a:gs pos="77000">
                <a:srgbClr val="D68080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charset="0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773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EDE1A750-DE8E-443B-A00A-1B9575163CD0}"/>
              </a:ext>
            </a:extLst>
          </p:cNvPr>
          <p:cNvGrpSpPr>
            <a:grpSpLocks/>
          </p:cNvGrpSpPr>
          <p:nvPr/>
        </p:nvGrpSpPr>
        <p:grpSpPr bwMode="auto">
          <a:xfrm>
            <a:off x="35443" y="126411"/>
            <a:ext cx="5401339" cy="369332"/>
            <a:chOff x="161925" y="251288"/>
            <a:chExt cx="5341743" cy="530855"/>
          </a:xfrm>
        </p:grpSpPr>
        <p:grpSp>
          <p:nvGrpSpPr>
            <p:cNvPr id="5" name="组合 35">
              <a:extLst>
                <a:ext uri="{FF2B5EF4-FFF2-40B4-BE49-F238E27FC236}">
                  <a16:creationId xmlns:a16="http://schemas.microsoft.com/office/drawing/2014/main" id="{B15A00DC-5B06-4F65-896B-2E3641A86F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925" y="264255"/>
              <a:ext cx="2016914" cy="408010"/>
              <a:chOff x="140218" y="-78054"/>
              <a:chExt cx="3204365" cy="648225"/>
            </a:xfrm>
          </p:grpSpPr>
          <p:sp>
            <p:nvSpPr>
              <p:cNvPr id="7" name="箭头: V 形 6">
                <a:extLst>
                  <a:ext uri="{FF2B5EF4-FFF2-40B4-BE49-F238E27FC236}">
                    <a16:creationId xmlns:a16="http://schemas.microsoft.com/office/drawing/2014/main" id="{D55453BB-C5B0-45C8-9BE2-331DA136C6D6}"/>
                  </a:ext>
                </a:extLst>
              </p:cNvPr>
              <p:cNvSpPr/>
              <p:nvPr/>
            </p:nvSpPr>
            <p:spPr>
              <a:xfrm>
                <a:off x="140218" y="-78520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箭头: V 形 37">
                <a:extLst>
                  <a:ext uri="{FF2B5EF4-FFF2-40B4-BE49-F238E27FC236}">
                    <a16:creationId xmlns:a16="http://schemas.microsoft.com/office/drawing/2014/main" id="{C98FB795-328A-44BC-9178-05197D21BB55}"/>
                  </a:ext>
                </a:extLst>
              </p:cNvPr>
              <p:cNvSpPr/>
              <p:nvPr/>
            </p:nvSpPr>
            <p:spPr>
              <a:xfrm>
                <a:off x="670802" y="-6593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" name="箭头: V 形 8">
                <a:extLst>
                  <a:ext uri="{FF2B5EF4-FFF2-40B4-BE49-F238E27FC236}">
                    <a16:creationId xmlns:a16="http://schemas.microsoft.com/office/drawing/2014/main" id="{D8E5CC85-68A2-47EA-A843-2DCD3D392BDE}"/>
                  </a:ext>
                </a:extLst>
              </p:cNvPr>
              <p:cNvSpPr/>
              <p:nvPr/>
            </p:nvSpPr>
            <p:spPr>
              <a:xfrm>
                <a:off x="1226530" y="-43285"/>
                <a:ext cx="429999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箭头: V 形 9">
                <a:extLst>
                  <a:ext uri="{FF2B5EF4-FFF2-40B4-BE49-F238E27FC236}">
                    <a16:creationId xmlns:a16="http://schemas.microsoft.com/office/drawing/2014/main" id="{69B44ABB-200D-4C89-AC24-CE809C59B36B}"/>
                  </a:ext>
                </a:extLst>
              </p:cNvPr>
              <p:cNvSpPr/>
              <p:nvPr/>
            </p:nvSpPr>
            <p:spPr>
              <a:xfrm>
                <a:off x="1779744" y="-60902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箭头: V 形 10">
                <a:extLst>
                  <a:ext uri="{FF2B5EF4-FFF2-40B4-BE49-F238E27FC236}">
                    <a16:creationId xmlns:a16="http://schemas.microsoft.com/office/drawing/2014/main" id="{7E9BC673-C3A4-48DC-827B-F211D7999A7F}"/>
                  </a:ext>
                </a:extLst>
              </p:cNvPr>
              <p:cNvSpPr/>
              <p:nvPr/>
            </p:nvSpPr>
            <p:spPr>
              <a:xfrm>
                <a:off x="2322900" y="-4328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" name="箭头: V 形 11">
                <a:extLst>
                  <a:ext uri="{FF2B5EF4-FFF2-40B4-BE49-F238E27FC236}">
                    <a16:creationId xmlns:a16="http://schemas.microsoft.com/office/drawing/2014/main" id="{F4DDCA2F-F938-4892-9845-2F471E8DD955}"/>
                  </a:ext>
                </a:extLst>
              </p:cNvPr>
              <p:cNvSpPr/>
              <p:nvPr/>
            </p:nvSpPr>
            <p:spPr>
              <a:xfrm>
                <a:off x="2911319" y="-45801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0F8DE64-8E7A-4F8E-8882-CE2C3779D36B}"/>
                </a:ext>
              </a:extLst>
            </p:cNvPr>
            <p:cNvSpPr txBox="1"/>
            <p:nvPr/>
          </p:nvSpPr>
          <p:spPr>
            <a:xfrm>
              <a:off x="2403119" y="251288"/>
              <a:ext cx="3100549" cy="53085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r>
                <a:rPr lang="zh-CN" altLang="en-US" sz="2400" b="1" spc="600" dirty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项目介绍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B113187-4DEB-4537-8298-48AC7BDCB084}"/>
              </a:ext>
            </a:extLst>
          </p:cNvPr>
          <p:cNvSpPr txBox="1"/>
          <p:nvPr/>
        </p:nvSpPr>
        <p:spPr>
          <a:xfrm>
            <a:off x="373132" y="762000"/>
            <a:ext cx="351306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1.1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项目分期和目标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E39F950-2B5C-4D9A-94FD-751E0F4F4BDA}"/>
              </a:ext>
            </a:extLst>
          </p:cNvPr>
          <p:cNvGrpSpPr/>
          <p:nvPr/>
        </p:nvGrpSpPr>
        <p:grpSpPr>
          <a:xfrm>
            <a:off x="863662" y="1524919"/>
            <a:ext cx="3793067" cy="4080933"/>
            <a:chOff x="814043" y="1565640"/>
            <a:chExt cx="3793067" cy="4080933"/>
          </a:xfrm>
        </p:grpSpPr>
        <p:graphicFrame>
          <p:nvGraphicFramePr>
            <p:cNvPr id="14" name="图示 13">
              <a:extLst>
                <a:ext uri="{FF2B5EF4-FFF2-40B4-BE49-F238E27FC236}">
                  <a16:creationId xmlns:a16="http://schemas.microsoft.com/office/drawing/2014/main" id="{2449D5A9-C401-4B98-BC1B-B69AFC901C2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08644602"/>
                </p:ext>
              </p:extLst>
            </p:nvPr>
          </p:nvGraphicFramePr>
          <p:xfrm>
            <a:off x="814043" y="1565640"/>
            <a:ext cx="3793067" cy="4080933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285FE1FF-A95A-40EF-8022-057626480D45}"/>
                </a:ext>
              </a:extLst>
            </p:cNvPr>
            <p:cNvSpPr txBox="1"/>
            <p:nvPr/>
          </p:nvSpPr>
          <p:spPr>
            <a:xfrm>
              <a:off x="930040" y="1935944"/>
              <a:ext cx="91440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立项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5DA090EE-F928-4EC7-9F4C-457C5C7E852E}"/>
                </a:ext>
              </a:extLst>
            </p:cNvPr>
            <p:cNvSpPr txBox="1"/>
            <p:nvPr/>
          </p:nvSpPr>
          <p:spPr>
            <a:xfrm>
              <a:off x="1242683" y="2875744"/>
              <a:ext cx="91440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一期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8B21D48-03CC-42A3-9E9B-BBF936248E38}"/>
                </a:ext>
              </a:extLst>
            </p:cNvPr>
            <p:cNvSpPr txBox="1"/>
            <p:nvPr/>
          </p:nvSpPr>
          <p:spPr>
            <a:xfrm>
              <a:off x="1242683" y="3784327"/>
              <a:ext cx="91440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二期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B67161E1-3B9B-4C8F-8A83-61F815F3EDFB}"/>
                </a:ext>
              </a:extLst>
            </p:cNvPr>
            <p:cNvSpPr txBox="1"/>
            <p:nvPr/>
          </p:nvSpPr>
          <p:spPr>
            <a:xfrm>
              <a:off x="887082" y="4763807"/>
              <a:ext cx="914400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5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三期</a:t>
              </a:r>
            </a:p>
          </p:txBody>
        </p:sp>
      </p:grp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3F5DAB72-D3AA-471E-A7D2-1E63002F94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6704512"/>
              </p:ext>
            </p:extLst>
          </p:nvPr>
        </p:nvGraphicFramePr>
        <p:xfrm>
          <a:off x="4891010" y="907535"/>
          <a:ext cx="6358237" cy="44697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2506">
                  <a:extLst>
                    <a:ext uri="{9D8B030D-6E8A-4147-A177-3AD203B41FA5}">
                      <a16:colId xmlns:a16="http://schemas.microsoft.com/office/drawing/2014/main" val="2222475608"/>
                    </a:ext>
                  </a:extLst>
                </a:gridCol>
                <a:gridCol w="3057917">
                  <a:extLst>
                    <a:ext uri="{9D8B030D-6E8A-4147-A177-3AD203B41FA5}">
                      <a16:colId xmlns:a16="http://schemas.microsoft.com/office/drawing/2014/main" val="2274117278"/>
                    </a:ext>
                  </a:extLst>
                </a:gridCol>
                <a:gridCol w="1027814">
                  <a:extLst>
                    <a:ext uri="{9D8B030D-6E8A-4147-A177-3AD203B41FA5}">
                      <a16:colId xmlns:a16="http://schemas.microsoft.com/office/drawing/2014/main" val="3032587577"/>
                    </a:ext>
                  </a:extLst>
                </a:gridCol>
              </a:tblGrid>
              <a:tr h="17107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一期子目标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一期子目标详述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紧迫程度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378627"/>
                  </a:ext>
                </a:extLst>
              </a:tr>
              <a:tr h="1173051"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收入成本归集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业务系统与</a:t>
                      </a:r>
                      <a:r>
                        <a:rPr lang="en-US" altLang="zh-CN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ACC</a:t>
                      </a: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平台边界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收入成本标准化规范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收入成本进入</a:t>
                      </a:r>
                      <a:r>
                        <a:rPr lang="en-US" altLang="zh-CN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ACC</a:t>
                      </a: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平台节点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收入成本差异流程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n-US" altLang="zh-CN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5.</a:t>
                      </a: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  收入成本取数频率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紧迫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703995"/>
                  </a:ext>
                </a:extLst>
              </a:tr>
              <a:tr h="1198781"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收入开票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现行开票流程梳理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目标开票流程设计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预开票流程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国外账单开票流程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集团内部往来开票流程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紧迫</a:t>
                      </a:r>
                    </a:p>
                    <a:p>
                      <a:pPr algn="ctr"/>
                      <a:endParaRPr lang="zh-CN" altLang="en-US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67215"/>
                  </a:ext>
                </a:extLst>
              </a:tr>
              <a:tr h="524467"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成本核销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现有核销流程梳理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目标核销流程设计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负值成本逆开票流程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紧迫</a:t>
                      </a:r>
                    </a:p>
                    <a:p>
                      <a:pPr algn="ctr"/>
                      <a:endParaRPr lang="zh-CN" altLang="en-US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5316880"/>
                  </a:ext>
                </a:extLst>
              </a:tr>
              <a:tr h="524467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zh-CN" sz="1500" kern="12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  <a:cs typeface="+mn-cs"/>
                        </a:rPr>
                        <a:t>基础档案标准化及映射</a:t>
                      </a:r>
                      <a:endParaRPr lang="zh-CN" altLang="en-US" sz="1500" kern="1200" dirty="0">
                        <a:solidFill>
                          <a:schemeClr val="bg1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+mn-cs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该子目标可与上述子目标同步进行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紧迫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6507210"/>
                  </a:ext>
                </a:extLst>
              </a:tr>
              <a:tr h="379090"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考核平台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考核报表线上化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紧迫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80764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5674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EDE1A750-DE8E-443B-A00A-1B9575163CD0}"/>
              </a:ext>
            </a:extLst>
          </p:cNvPr>
          <p:cNvGrpSpPr>
            <a:grpSpLocks/>
          </p:cNvGrpSpPr>
          <p:nvPr/>
        </p:nvGrpSpPr>
        <p:grpSpPr bwMode="auto">
          <a:xfrm>
            <a:off x="35443" y="126411"/>
            <a:ext cx="5401339" cy="369332"/>
            <a:chOff x="161925" y="251288"/>
            <a:chExt cx="5341743" cy="530855"/>
          </a:xfrm>
        </p:grpSpPr>
        <p:grpSp>
          <p:nvGrpSpPr>
            <p:cNvPr id="5" name="组合 35">
              <a:extLst>
                <a:ext uri="{FF2B5EF4-FFF2-40B4-BE49-F238E27FC236}">
                  <a16:creationId xmlns:a16="http://schemas.microsoft.com/office/drawing/2014/main" id="{B15A00DC-5B06-4F65-896B-2E3641A86F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925" y="264255"/>
              <a:ext cx="2016914" cy="408010"/>
              <a:chOff x="140218" y="-78054"/>
              <a:chExt cx="3204365" cy="648225"/>
            </a:xfrm>
          </p:grpSpPr>
          <p:sp>
            <p:nvSpPr>
              <p:cNvPr id="7" name="箭头: V 形 6">
                <a:extLst>
                  <a:ext uri="{FF2B5EF4-FFF2-40B4-BE49-F238E27FC236}">
                    <a16:creationId xmlns:a16="http://schemas.microsoft.com/office/drawing/2014/main" id="{D55453BB-C5B0-45C8-9BE2-331DA136C6D6}"/>
                  </a:ext>
                </a:extLst>
              </p:cNvPr>
              <p:cNvSpPr/>
              <p:nvPr/>
            </p:nvSpPr>
            <p:spPr>
              <a:xfrm>
                <a:off x="140218" y="-78520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箭头: V 形 37">
                <a:extLst>
                  <a:ext uri="{FF2B5EF4-FFF2-40B4-BE49-F238E27FC236}">
                    <a16:creationId xmlns:a16="http://schemas.microsoft.com/office/drawing/2014/main" id="{C98FB795-328A-44BC-9178-05197D21BB55}"/>
                  </a:ext>
                </a:extLst>
              </p:cNvPr>
              <p:cNvSpPr/>
              <p:nvPr/>
            </p:nvSpPr>
            <p:spPr>
              <a:xfrm>
                <a:off x="670802" y="-6593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" name="箭头: V 形 8">
                <a:extLst>
                  <a:ext uri="{FF2B5EF4-FFF2-40B4-BE49-F238E27FC236}">
                    <a16:creationId xmlns:a16="http://schemas.microsoft.com/office/drawing/2014/main" id="{D8E5CC85-68A2-47EA-A843-2DCD3D392BDE}"/>
                  </a:ext>
                </a:extLst>
              </p:cNvPr>
              <p:cNvSpPr/>
              <p:nvPr/>
            </p:nvSpPr>
            <p:spPr>
              <a:xfrm>
                <a:off x="1226530" y="-43285"/>
                <a:ext cx="429999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箭头: V 形 9">
                <a:extLst>
                  <a:ext uri="{FF2B5EF4-FFF2-40B4-BE49-F238E27FC236}">
                    <a16:creationId xmlns:a16="http://schemas.microsoft.com/office/drawing/2014/main" id="{69B44ABB-200D-4C89-AC24-CE809C59B36B}"/>
                  </a:ext>
                </a:extLst>
              </p:cNvPr>
              <p:cNvSpPr/>
              <p:nvPr/>
            </p:nvSpPr>
            <p:spPr>
              <a:xfrm>
                <a:off x="1779744" y="-60902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箭头: V 形 10">
                <a:extLst>
                  <a:ext uri="{FF2B5EF4-FFF2-40B4-BE49-F238E27FC236}">
                    <a16:creationId xmlns:a16="http://schemas.microsoft.com/office/drawing/2014/main" id="{7E9BC673-C3A4-48DC-827B-F211D7999A7F}"/>
                  </a:ext>
                </a:extLst>
              </p:cNvPr>
              <p:cNvSpPr/>
              <p:nvPr/>
            </p:nvSpPr>
            <p:spPr>
              <a:xfrm>
                <a:off x="2322900" y="-4328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" name="箭头: V 形 11">
                <a:extLst>
                  <a:ext uri="{FF2B5EF4-FFF2-40B4-BE49-F238E27FC236}">
                    <a16:creationId xmlns:a16="http://schemas.microsoft.com/office/drawing/2014/main" id="{F4DDCA2F-F938-4892-9845-2F471E8DD955}"/>
                  </a:ext>
                </a:extLst>
              </p:cNvPr>
              <p:cNvSpPr/>
              <p:nvPr/>
            </p:nvSpPr>
            <p:spPr>
              <a:xfrm>
                <a:off x="2911319" y="-45801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0F8DE64-8E7A-4F8E-8882-CE2C3779D36B}"/>
                </a:ext>
              </a:extLst>
            </p:cNvPr>
            <p:cNvSpPr txBox="1"/>
            <p:nvPr/>
          </p:nvSpPr>
          <p:spPr>
            <a:xfrm>
              <a:off x="2403119" y="251288"/>
              <a:ext cx="3100549" cy="53085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r>
                <a:rPr lang="zh-CN" altLang="en-US" sz="2400" b="1" spc="600" dirty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项目介绍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29EF6647-9413-427E-8386-2A675DDDD6C0}"/>
              </a:ext>
            </a:extLst>
          </p:cNvPr>
          <p:cNvSpPr txBox="1"/>
          <p:nvPr/>
        </p:nvSpPr>
        <p:spPr>
          <a:xfrm>
            <a:off x="310716" y="746570"/>
            <a:ext cx="351306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1.2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项目使用人员范围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094BB85A-6BC4-4CCA-835B-04760F86F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481654"/>
              </p:ext>
            </p:extLst>
          </p:nvPr>
        </p:nvGraphicFramePr>
        <p:xfrm>
          <a:off x="871870" y="1208235"/>
          <a:ext cx="10108018" cy="494837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3516">
                  <a:extLst>
                    <a:ext uri="{9D8B030D-6E8A-4147-A177-3AD203B41FA5}">
                      <a16:colId xmlns:a16="http://schemas.microsoft.com/office/drawing/2014/main" val="1557189614"/>
                    </a:ext>
                  </a:extLst>
                </a:gridCol>
                <a:gridCol w="1919024">
                  <a:extLst>
                    <a:ext uri="{9D8B030D-6E8A-4147-A177-3AD203B41FA5}">
                      <a16:colId xmlns:a16="http://schemas.microsoft.com/office/drawing/2014/main" val="3281250530"/>
                    </a:ext>
                  </a:extLst>
                </a:gridCol>
                <a:gridCol w="487556">
                  <a:extLst>
                    <a:ext uri="{9D8B030D-6E8A-4147-A177-3AD203B41FA5}">
                      <a16:colId xmlns:a16="http://schemas.microsoft.com/office/drawing/2014/main" val="3906875712"/>
                    </a:ext>
                  </a:extLst>
                </a:gridCol>
                <a:gridCol w="521768">
                  <a:extLst>
                    <a:ext uri="{9D8B030D-6E8A-4147-A177-3AD203B41FA5}">
                      <a16:colId xmlns:a16="http://schemas.microsoft.com/office/drawing/2014/main" val="1401978058"/>
                    </a:ext>
                  </a:extLst>
                </a:gridCol>
                <a:gridCol w="618842">
                  <a:extLst>
                    <a:ext uri="{9D8B030D-6E8A-4147-A177-3AD203B41FA5}">
                      <a16:colId xmlns:a16="http://schemas.microsoft.com/office/drawing/2014/main" val="3344328278"/>
                    </a:ext>
                  </a:extLst>
                </a:gridCol>
                <a:gridCol w="825694">
                  <a:extLst>
                    <a:ext uri="{9D8B030D-6E8A-4147-A177-3AD203B41FA5}">
                      <a16:colId xmlns:a16="http://schemas.microsoft.com/office/drawing/2014/main" val="1001285898"/>
                    </a:ext>
                  </a:extLst>
                </a:gridCol>
                <a:gridCol w="825694">
                  <a:extLst>
                    <a:ext uri="{9D8B030D-6E8A-4147-A177-3AD203B41FA5}">
                      <a16:colId xmlns:a16="http://schemas.microsoft.com/office/drawing/2014/main" val="2663073079"/>
                    </a:ext>
                  </a:extLst>
                </a:gridCol>
                <a:gridCol w="825694">
                  <a:extLst>
                    <a:ext uri="{9D8B030D-6E8A-4147-A177-3AD203B41FA5}">
                      <a16:colId xmlns:a16="http://schemas.microsoft.com/office/drawing/2014/main" val="11305705"/>
                    </a:ext>
                  </a:extLst>
                </a:gridCol>
                <a:gridCol w="825694">
                  <a:extLst>
                    <a:ext uri="{9D8B030D-6E8A-4147-A177-3AD203B41FA5}">
                      <a16:colId xmlns:a16="http://schemas.microsoft.com/office/drawing/2014/main" val="3503883610"/>
                    </a:ext>
                  </a:extLst>
                </a:gridCol>
                <a:gridCol w="825694">
                  <a:extLst>
                    <a:ext uri="{9D8B030D-6E8A-4147-A177-3AD203B41FA5}">
                      <a16:colId xmlns:a16="http://schemas.microsoft.com/office/drawing/2014/main" val="2480492689"/>
                    </a:ext>
                  </a:extLst>
                </a:gridCol>
                <a:gridCol w="825694">
                  <a:extLst>
                    <a:ext uri="{9D8B030D-6E8A-4147-A177-3AD203B41FA5}">
                      <a16:colId xmlns:a16="http://schemas.microsoft.com/office/drawing/2014/main" val="458682323"/>
                    </a:ext>
                  </a:extLst>
                </a:gridCol>
                <a:gridCol w="763148">
                  <a:extLst>
                    <a:ext uri="{9D8B030D-6E8A-4147-A177-3AD203B41FA5}">
                      <a16:colId xmlns:a16="http://schemas.microsoft.com/office/drawing/2014/main" val="1440836753"/>
                    </a:ext>
                  </a:extLst>
                </a:gridCol>
              </a:tblGrid>
              <a:tr h="80077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阶段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功能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 gridSpan="10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使用人员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463812"/>
                  </a:ext>
                </a:extLst>
              </a:tr>
              <a:tr h="37357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财务部外部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财务部内部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需求</a:t>
                      </a:r>
                      <a:r>
                        <a:rPr lang="en-US" altLang="zh-CN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&amp;</a:t>
                      </a:r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协调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5458981"/>
                  </a:ext>
                </a:extLst>
              </a:tr>
              <a:tr h="42333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客服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操作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其他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资金中心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结算中心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会计中心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业务财务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风控中心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项目经理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IT</a:t>
                      </a:r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部门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9689221"/>
                  </a:ext>
                </a:extLst>
              </a:tr>
              <a:tr h="356111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第一阶段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收入成本归集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7503436"/>
                  </a:ext>
                </a:extLst>
              </a:tr>
              <a:tr h="35611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收入开票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044594"/>
                  </a:ext>
                </a:extLst>
              </a:tr>
              <a:tr h="35611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成本核销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73958"/>
                  </a:ext>
                </a:extLst>
              </a:tr>
              <a:tr h="35611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i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基础档案标准化及映射</a:t>
                      </a: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315849"/>
                  </a:ext>
                </a:extLst>
              </a:tr>
              <a:tr h="35611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考核平台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FFC00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0952937"/>
                  </a:ext>
                </a:extLst>
              </a:tr>
              <a:tr h="356111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待定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收款核销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059432"/>
                  </a:ext>
                </a:extLst>
              </a:tr>
              <a:tr h="35611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付款申请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677818"/>
                  </a:ext>
                </a:extLst>
              </a:tr>
              <a:tr h="35611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付款核销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988027"/>
                  </a:ext>
                </a:extLst>
              </a:tr>
              <a:tr h="35611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费用管理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4816339"/>
                  </a:ext>
                </a:extLst>
              </a:tr>
              <a:tr h="35611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账龄预警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√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276743"/>
                  </a:ext>
                </a:extLst>
              </a:tr>
              <a:tr h="35611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其他功能待定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653" marR="5653" marT="5653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5447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1239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EDE1A750-DE8E-443B-A00A-1B9575163CD0}"/>
              </a:ext>
            </a:extLst>
          </p:cNvPr>
          <p:cNvGrpSpPr>
            <a:grpSpLocks/>
          </p:cNvGrpSpPr>
          <p:nvPr/>
        </p:nvGrpSpPr>
        <p:grpSpPr bwMode="auto">
          <a:xfrm>
            <a:off x="35443" y="126411"/>
            <a:ext cx="5401339" cy="369332"/>
            <a:chOff x="161925" y="251288"/>
            <a:chExt cx="5341743" cy="530855"/>
          </a:xfrm>
        </p:grpSpPr>
        <p:grpSp>
          <p:nvGrpSpPr>
            <p:cNvPr id="5" name="组合 35">
              <a:extLst>
                <a:ext uri="{FF2B5EF4-FFF2-40B4-BE49-F238E27FC236}">
                  <a16:creationId xmlns:a16="http://schemas.microsoft.com/office/drawing/2014/main" id="{B15A00DC-5B06-4F65-896B-2E3641A86F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925" y="264255"/>
              <a:ext cx="2016914" cy="408010"/>
              <a:chOff x="140218" y="-78054"/>
              <a:chExt cx="3204365" cy="648225"/>
            </a:xfrm>
          </p:grpSpPr>
          <p:sp>
            <p:nvSpPr>
              <p:cNvPr id="7" name="箭头: V 形 6">
                <a:extLst>
                  <a:ext uri="{FF2B5EF4-FFF2-40B4-BE49-F238E27FC236}">
                    <a16:creationId xmlns:a16="http://schemas.microsoft.com/office/drawing/2014/main" id="{D55453BB-C5B0-45C8-9BE2-331DA136C6D6}"/>
                  </a:ext>
                </a:extLst>
              </p:cNvPr>
              <p:cNvSpPr/>
              <p:nvPr/>
            </p:nvSpPr>
            <p:spPr>
              <a:xfrm>
                <a:off x="140218" y="-78520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箭头: V 形 37">
                <a:extLst>
                  <a:ext uri="{FF2B5EF4-FFF2-40B4-BE49-F238E27FC236}">
                    <a16:creationId xmlns:a16="http://schemas.microsoft.com/office/drawing/2014/main" id="{C98FB795-328A-44BC-9178-05197D21BB55}"/>
                  </a:ext>
                </a:extLst>
              </p:cNvPr>
              <p:cNvSpPr/>
              <p:nvPr/>
            </p:nvSpPr>
            <p:spPr>
              <a:xfrm>
                <a:off x="670802" y="-6593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" name="箭头: V 形 8">
                <a:extLst>
                  <a:ext uri="{FF2B5EF4-FFF2-40B4-BE49-F238E27FC236}">
                    <a16:creationId xmlns:a16="http://schemas.microsoft.com/office/drawing/2014/main" id="{D8E5CC85-68A2-47EA-A843-2DCD3D392BDE}"/>
                  </a:ext>
                </a:extLst>
              </p:cNvPr>
              <p:cNvSpPr/>
              <p:nvPr/>
            </p:nvSpPr>
            <p:spPr>
              <a:xfrm>
                <a:off x="1226530" y="-43285"/>
                <a:ext cx="429999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箭头: V 形 9">
                <a:extLst>
                  <a:ext uri="{FF2B5EF4-FFF2-40B4-BE49-F238E27FC236}">
                    <a16:creationId xmlns:a16="http://schemas.microsoft.com/office/drawing/2014/main" id="{69B44ABB-200D-4C89-AC24-CE809C59B36B}"/>
                  </a:ext>
                </a:extLst>
              </p:cNvPr>
              <p:cNvSpPr/>
              <p:nvPr/>
            </p:nvSpPr>
            <p:spPr>
              <a:xfrm>
                <a:off x="1779744" y="-60902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箭头: V 形 10">
                <a:extLst>
                  <a:ext uri="{FF2B5EF4-FFF2-40B4-BE49-F238E27FC236}">
                    <a16:creationId xmlns:a16="http://schemas.microsoft.com/office/drawing/2014/main" id="{7E9BC673-C3A4-48DC-827B-F211D7999A7F}"/>
                  </a:ext>
                </a:extLst>
              </p:cNvPr>
              <p:cNvSpPr/>
              <p:nvPr/>
            </p:nvSpPr>
            <p:spPr>
              <a:xfrm>
                <a:off x="2322900" y="-4328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" name="箭头: V 形 11">
                <a:extLst>
                  <a:ext uri="{FF2B5EF4-FFF2-40B4-BE49-F238E27FC236}">
                    <a16:creationId xmlns:a16="http://schemas.microsoft.com/office/drawing/2014/main" id="{F4DDCA2F-F938-4892-9845-2F471E8DD955}"/>
                  </a:ext>
                </a:extLst>
              </p:cNvPr>
              <p:cNvSpPr/>
              <p:nvPr/>
            </p:nvSpPr>
            <p:spPr>
              <a:xfrm>
                <a:off x="2911319" y="-45801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0F8DE64-8E7A-4F8E-8882-CE2C3779D36B}"/>
                </a:ext>
              </a:extLst>
            </p:cNvPr>
            <p:cNvSpPr txBox="1"/>
            <p:nvPr/>
          </p:nvSpPr>
          <p:spPr>
            <a:xfrm>
              <a:off x="2403119" y="251288"/>
              <a:ext cx="3100549" cy="53085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r>
                <a:rPr lang="zh-CN" altLang="en-US" sz="2400" b="1" spc="600" dirty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项目介绍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B113187-4DEB-4537-8298-48AC7BDCB084}"/>
              </a:ext>
            </a:extLst>
          </p:cNvPr>
          <p:cNvSpPr txBox="1"/>
          <p:nvPr/>
        </p:nvSpPr>
        <p:spPr>
          <a:xfrm>
            <a:off x="373132" y="762000"/>
            <a:ext cx="351306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1.3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项目成员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DC97D97C-B15F-4F23-B806-E412F16B04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092338"/>
              </p:ext>
            </p:extLst>
          </p:nvPr>
        </p:nvGraphicFramePr>
        <p:xfrm>
          <a:off x="1246137" y="1223665"/>
          <a:ext cx="10014530" cy="468235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2058">
                  <a:extLst>
                    <a:ext uri="{9D8B030D-6E8A-4147-A177-3AD203B41FA5}">
                      <a16:colId xmlns:a16="http://schemas.microsoft.com/office/drawing/2014/main" val="3934714970"/>
                    </a:ext>
                  </a:extLst>
                </a:gridCol>
                <a:gridCol w="698741">
                  <a:extLst>
                    <a:ext uri="{9D8B030D-6E8A-4147-A177-3AD203B41FA5}">
                      <a16:colId xmlns:a16="http://schemas.microsoft.com/office/drawing/2014/main" val="1266364996"/>
                    </a:ext>
                  </a:extLst>
                </a:gridCol>
                <a:gridCol w="2665568">
                  <a:extLst>
                    <a:ext uri="{9D8B030D-6E8A-4147-A177-3AD203B41FA5}">
                      <a16:colId xmlns:a16="http://schemas.microsoft.com/office/drawing/2014/main" val="3675502345"/>
                    </a:ext>
                  </a:extLst>
                </a:gridCol>
                <a:gridCol w="2272202">
                  <a:extLst>
                    <a:ext uri="{9D8B030D-6E8A-4147-A177-3AD203B41FA5}">
                      <a16:colId xmlns:a16="http://schemas.microsoft.com/office/drawing/2014/main" val="1545246702"/>
                    </a:ext>
                  </a:extLst>
                </a:gridCol>
                <a:gridCol w="1407076">
                  <a:extLst>
                    <a:ext uri="{9D8B030D-6E8A-4147-A177-3AD203B41FA5}">
                      <a16:colId xmlns:a16="http://schemas.microsoft.com/office/drawing/2014/main" val="3340102103"/>
                    </a:ext>
                  </a:extLst>
                </a:gridCol>
                <a:gridCol w="2468885">
                  <a:extLst>
                    <a:ext uri="{9D8B030D-6E8A-4147-A177-3AD203B41FA5}">
                      <a16:colId xmlns:a16="http://schemas.microsoft.com/office/drawing/2014/main" val="3633969278"/>
                    </a:ext>
                  </a:extLst>
                </a:gridCol>
              </a:tblGrid>
              <a:tr h="45273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序号</a:t>
                      </a:r>
                      <a:endParaRPr lang="zh-CN" altLang="en-US" sz="1500" b="0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姓名</a:t>
                      </a:r>
                      <a:endParaRPr lang="zh-CN" altLang="en-US" sz="1500" b="0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本项目中职责</a:t>
                      </a:r>
                      <a:endParaRPr lang="zh-CN" altLang="en-US" sz="1500" b="0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所属部门</a:t>
                      </a:r>
                      <a:endParaRPr lang="zh-CN" altLang="en-US" sz="1500" b="0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手机</a:t>
                      </a:r>
                      <a:endParaRPr lang="zh-CN" altLang="en-US" sz="1500" b="0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邮箱</a:t>
                      </a:r>
                      <a:endParaRPr lang="zh-CN" altLang="en-US" sz="1500" b="0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7858401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</a:t>
                      </a:r>
                      <a:endParaRPr lang="en-US" altLang="zh-CN" sz="1500" b="0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王哲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项目决策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财务部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18018308563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wangzhe@jd-link.com</a:t>
                      </a:r>
                      <a:endParaRPr lang="en-US" sz="1500" b="0" i="0" u="sng" strike="noStrike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879149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2</a:t>
                      </a:r>
                      <a:endParaRPr lang="en-US" altLang="zh-CN" sz="1500" b="0" i="0" u="none" strike="noStrike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周锡芳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项目决策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财务部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18912399539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zhouxifang@jd-link.com</a:t>
                      </a:r>
                      <a:endParaRPr lang="en-US" sz="1500" b="0" i="0" u="sng" strike="noStrike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3785711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3</a:t>
                      </a:r>
                      <a:endParaRPr lang="en-US" altLang="zh-CN" sz="1500" b="0" i="0" u="none" strike="noStrike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过晓颖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项目经理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财务部</a:t>
                      </a:r>
                      <a:r>
                        <a:rPr lang="en-US" altLang="zh-CN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-</a:t>
                      </a:r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结算中心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13812502017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guoxiaoying@jd-link.com</a:t>
                      </a:r>
                      <a:endParaRPr lang="en-US" sz="1500" b="0" i="0" u="sng" strike="noStrike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0920577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4</a:t>
                      </a:r>
                      <a:endParaRPr lang="en-US" altLang="zh-CN" sz="1500" b="0" i="0" u="none" strike="noStrike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范柳柳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项目经理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IT</a:t>
                      </a:r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部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18616666266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kelly_fan.sh@jd-link.com</a:t>
                      </a:r>
                      <a:endParaRPr lang="en-US" sz="1500" b="0" i="0" u="sng" strike="noStrike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358763"/>
                  </a:ext>
                </a:extLst>
              </a:tr>
              <a:tr h="34849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5</a:t>
                      </a:r>
                      <a:endParaRPr lang="en-US" altLang="zh-CN" sz="1500" b="0" i="0" u="none" strike="noStrike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张兰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项目成员（需求分析与设计）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IT</a:t>
                      </a:r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部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18717871299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zhanglan@jd-link.com</a:t>
                      </a:r>
                      <a:endParaRPr lang="en-US" sz="1500" b="0" i="0" u="sng" strike="noStrike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4480450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6</a:t>
                      </a:r>
                      <a:endParaRPr lang="en-US" altLang="zh-CN" sz="1500" b="0" i="0" u="none" strike="noStrike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孙忠年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项目成员（需求分析）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IT</a:t>
                      </a:r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部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18068357102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 dirty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sunzhonglin@jd-link.com</a:t>
                      </a:r>
                      <a:endParaRPr lang="en-US" sz="1500" b="0" i="0" u="sng" strike="noStrike" dirty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623676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7</a:t>
                      </a:r>
                      <a:endParaRPr lang="en-US" altLang="zh-CN" sz="1500" b="0" i="0" u="none" strike="noStrike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戴晋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项目成员（产品研发）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IT</a:t>
                      </a:r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部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18206193656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daijin@jd-link.com</a:t>
                      </a:r>
                      <a:endParaRPr lang="en-US" sz="1500" b="0" i="0" u="sng" strike="noStrike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4734340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8</a:t>
                      </a:r>
                      <a:endParaRPr lang="en-US" altLang="zh-CN" sz="1500" b="0" i="0" u="none" strike="noStrike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华伊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项目成员（前端开发）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IT</a:t>
                      </a:r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部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13921103769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1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huayi@jd-link.com</a:t>
                      </a:r>
                      <a:endParaRPr lang="en-US" sz="1500" b="0" i="0" u="sng" strike="noStrike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364769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9</a:t>
                      </a:r>
                      <a:endParaRPr lang="en-US" altLang="zh-CN" sz="1500" b="0" i="0" u="none" strike="noStrike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邵晓娟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项目成员（需求提供）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财务部</a:t>
                      </a:r>
                      <a:r>
                        <a:rPr lang="en-US" altLang="zh-CN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-</a:t>
                      </a:r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资金中心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18912399216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 dirty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1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shaoxiaojuan@jd-link.com</a:t>
                      </a:r>
                      <a:endParaRPr lang="en-US" sz="1500" b="0" i="0" u="sng" strike="noStrike" dirty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1611136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10</a:t>
                      </a:r>
                      <a:endParaRPr lang="en-US" altLang="zh-CN" sz="1500" b="0" i="0" u="none" strike="noStrike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王辰玲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项目成员（需求提供）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财务部</a:t>
                      </a:r>
                      <a:r>
                        <a:rPr lang="en-US" altLang="zh-CN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-</a:t>
                      </a:r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会计中心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18036002150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 dirty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1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wangchenling@jd-link.com</a:t>
                      </a:r>
                      <a:endParaRPr lang="en-US" sz="1500" b="0" i="0" u="sng" strike="noStrike" dirty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9066439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11</a:t>
                      </a:r>
                      <a:endParaRPr lang="en-US" altLang="zh-CN" sz="1500" b="0" i="0" u="none" strike="noStrike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李峰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项目成员（需求提供）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财务部</a:t>
                      </a:r>
                      <a:r>
                        <a:rPr lang="en-US" altLang="zh-CN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-</a:t>
                      </a:r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业务财务</a:t>
                      </a:r>
                      <a:b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</a:br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        风控中心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18912363935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 dirty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1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aaronli@jd-link.com</a:t>
                      </a:r>
                      <a:endParaRPr lang="en-US" sz="1500" b="0" i="0" u="sng" strike="noStrike" dirty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3685803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12</a:t>
                      </a:r>
                      <a:endParaRPr lang="en-US" altLang="zh-CN" sz="1500" b="0" i="0" u="none" strike="noStrike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姜文斌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项目成员（需求提供）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财务部</a:t>
                      </a:r>
                      <a:r>
                        <a:rPr lang="en-US" altLang="zh-CN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-</a:t>
                      </a:r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结算中心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18912363933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 dirty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1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jiangwenbin@jd-link.com</a:t>
                      </a:r>
                      <a:endParaRPr lang="en-US" sz="1500" b="0" i="0" u="sng" strike="noStrike" dirty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1985381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13</a:t>
                      </a:r>
                      <a:endParaRPr lang="en-US" altLang="zh-CN" sz="1500" b="0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邹靖遥</a:t>
                      </a:r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项目成员（需求提供）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财务部</a:t>
                      </a:r>
                      <a:r>
                        <a:rPr lang="en-US" altLang="zh-CN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-</a:t>
                      </a:r>
                      <a:r>
                        <a:rPr lang="zh-CN" altLang="en-US" sz="1500" b="0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结算中心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none" strike="noStrike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18020308912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u="sng" strike="noStrike" dirty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hlinkClick r:id="rId1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zoujingyao@jd-link.com</a:t>
                      </a:r>
                      <a:endParaRPr lang="en-US" sz="1500" b="0" i="0" u="sng" strike="noStrike" dirty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5013" marR="5013" marT="5013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1329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0030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平行四边形 4">
            <a:extLst>
              <a:ext uri="{FF2B5EF4-FFF2-40B4-BE49-F238E27FC236}">
                <a16:creationId xmlns:a16="http://schemas.microsoft.com/office/drawing/2014/main" id="{61F9CBF0-B115-4A47-A04E-C7071928E47E}"/>
              </a:ext>
            </a:extLst>
          </p:cNvPr>
          <p:cNvSpPr/>
          <p:nvPr/>
        </p:nvSpPr>
        <p:spPr>
          <a:xfrm>
            <a:off x="6877051" y="0"/>
            <a:ext cx="5342694" cy="6877050"/>
          </a:xfrm>
          <a:custGeom>
            <a:avLst/>
            <a:gdLst>
              <a:gd name="connsiteX0" fmla="*/ 0 w 12192000"/>
              <a:gd name="connsiteY0" fmla="*/ 6858000 h 6858000"/>
              <a:gd name="connsiteX1" fmla="*/ 6868356 w 12192000"/>
              <a:gd name="connsiteY1" fmla="*/ 0 h 6858000"/>
              <a:gd name="connsiteX2" fmla="*/ 12192000 w 12192000"/>
              <a:gd name="connsiteY2" fmla="*/ 0 h 6858000"/>
              <a:gd name="connsiteX3" fmla="*/ 5323644 w 12192000"/>
              <a:gd name="connsiteY3" fmla="*/ 6858000 h 6858000"/>
              <a:gd name="connsiteX4" fmla="*/ 0 w 12192000"/>
              <a:gd name="connsiteY4" fmla="*/ 6858000 h 6858000"/>
              <a:gd name="connsiteX0" fmla="*/ 0 w 12192000"/>
              <a:gd name="connsiteY0" fmla="*/ 6858000 h 6858000"/>
              <a:gd name="connsiteX1" fmla="*/ 6868356 w 12192000"/>
              <a:gd name="connsiteY1" fmla="*/ 0 h 6858000"/>
              <a:gd name="connsiteX2" fmla="*/ 12192000 w 12192000"/>
              <a:gd name="connsiteY2" fmla="*/ 0 h 6858000"/>
              <a:gd name="connsiteX3" fmla="*/ 10200444 w 12192000"/>
              <a:gd name="connsiteY3" fmla="*/ 6858000 h 6858000"/>
              <a:gd name="connsiteX4" fmla="*/ 0 w 12192000"/>
              <a:gd name="connsiteY4" fmla="*/ 6858000 h 6858000"/>
              <a:gd name="connsiteX0" fmla="*/ 0 w 12219744"/>
              <a:gd name="connsiteY0" fmla="*/ 6858000 h 6877050"/>
              <a:gd name="connsiteX1" fmla="*/ 6868356 w 12219744"/>
              <a:gd name="connsiteY1" fmla="*/ 0 h 6877050"/>
              <a:gd name="connsiteX2" fmla="*/ 12192000 w 12219744"/>
              <a:gd name="connsiteY2" fmla="*/ 0 h 6877050"/>
              <a:gd name="connsiteX3" fmla="*/ 12219744 w 12219744"/>
              <a:gd name="connsiteY3" fmla="*/ 6877050 h 6877050"/>
              <a:gd name="connsiteX4" fmla="*/ 0 w 12219744"/>
              <a:gd name="connsiteY4" fmla="*/ 6858000 h 6877050"/>
              <a:gd name="connsiteX0" fmla="*/ 8694 w 5351388"/>
              <a:gd name="connsiteY0" fmla="*/ 6877050 h 6877050"/>
              <a:gd name="connsiteX1" fmla="*/ 0 w 5351388"/>
              <a:gd name="connsiteY1" fmla="*/ 0 h 6877050"/>
              <a:gd name="connsiteX2" fmla="*/ 5323644 w 5351388"/>
              <a:gd name="connsiteY2" fmla="*/ 0 h 6877050"/>
              <a:gd name="connsiteX3" fmla="*/ 5351388 w 5351388"/>
              <a:gd name="connsiteY3" fmla="*/ 6877050 h 6877050"/>
              <a:gd name="connsiteX4" fmla="*/ 8694 w 5351388"/>
              <a:gd name="connsiteY4" fmla="*/ 6877050 h 6877050"/>
              <a:gd name="connsiteX0" fmla="*/ 8694 w 5351388"/>
              <a:gd name="connsiteY0" fmla="*/ 6877050 h 6877050"/>
              <a:gd name="connsiteX1" fmla="*/ 0 w 5351388"/>
              <a:gd name="connsiteY1" fmla="*/ 0 h 6877050"/>
              <a:gd name="connsiteX2" fmla="*/ 5323644 w 5351388"/>
              <a:gd name="connsiteY2" fmla="*/ 0 h 6877050"/>
              <a:gd name="connsiteX3" fmla="*/ 5351388 w 5351388"/>
              <a:gd name="connsiteY3" fmla="*/ 6877050 h 6877050"/>
              <a:gd name="connsiteX4" fmla="*/ 8694 w 5351388"/>
              <a:gd name="connsiteY4" fmla="*/ 6877050 h 6877050"/>
              <a:gd name="connsiteX0" fmla="*/ 0 w 5342694"/>
              <a:gd name="connsiteY0" fmla="*/ 6877050 h 6877050"/>
              <a:gd name="connsiteX1" fmla="*/ 1629606 w 5342694"/>
              <a:gd name="connsiteY1" fmla="*/ 0 h 6877050"/>
              <a:gd name="connsiteX2" fmla="*/ 5314950 w 5342694"/>
              <a:gd name="connsiteY2" fmla="*/ 0 h 6877050"/>
              <a:gd name="connsiteX3" fmla="*/ 5342694 w 5342694"/>
              <a:gd name="connsiteY3" fmla="*/ 6877050 h 6877050"/>
              <a:gd name="connsiteX4" fmla="*/ 0 w 5342694"/>
              <a:gd name="connsiteY4" fmla="*/ 6877050 h 6877050"/>
              <a:gd name="connsiteX0" fmla="*/ 0 w 5342694"/>
              <a:gd name="connsiteY0" fmla="*/ 6877050 h 6877050"/>
              <a:gd name="connsiteX1" fmla="*/ 1629606 w 5342694"/>
              <a:gd name="connsiteY1" fmla="*/ 0 h 6877050"/>
              <a:gd name="connsiteX2" fmla="*/ 5314950 w 5342694"/>
              <a:gd name="connsiteY2" fmla="*/ 0 h 6877050"/>
              <a:gd name="connsiteX3" fmla="*/ 5342694 w 5342694"/>
              <a:gd name="connsiteY3" fmla="*/ 6877050 h 6877050"/>
              <a:gd name="connsiteX4" fmla="*/ 0 w 5342694"/>
              <a:gd name="connsiteY4" fmla="*/ 6877050 h 6877050"/>
              <a:gd name="connsiteX0" fmla="*/ 0 w 5342694"/>
              <a:gd name="connsiteY0" fmla="*/ 6877050 h 6877050"/>
              <a:gd name="connsiteX1" fmla="*/ 2982156 w 5342694"/>
              <a:gd name="connsiteY1" fmla="*/ 0 h 6877050"/>
              <a:gd name="connsiteX2" fmla="*/ 5314950 w 5342694"/>
              <a:gd name="connsiteY2" fmla="*/ 0 h 6877050"/>
              <a:gd name="connsiteX3" fmla="*/ 5342694 w 5342694"/>
              <a:gd name="connsiteY3" fmla="*/ 6877050 h 6877050"/>
              <a:gd name="connsiteX4" fmla="*/ 0 w 5342694"/>
              <a:gd name="connsiteY4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42694" h="6877050">
                <a:moveTo>
                  <a:pt x="0" y="6877050"/>
                </a:moveTo>
                <a:cubicBezTo>
                  <a:pt x="543202" y="4584700"/>
                  <a:pt x="4591604" y="4521200"/>
                  <a:pt x="2982156" y="0"/>
                </a:cubicBezTo>
                <a:lnTo>
                  <a:pt x="5314950" y="0"/>
                </a:lnTo>
                <a:lnTo>
                  <a:pt x="5342694" y="6877050"/>
                </a:lnTo>
                <a:lnTo>
                  <a:pt x="0" y="6877050"/>
                </a:lnTo>
                <a:close/>
              </a:path>
            </a:pathLst>
          </a:custGeom>
          <a:gradFill>
            <a:gsLst>
              <a:gs pos="0">
                <a:srgbClr val="AD0101"/>
              </a:gs>
              <a:gs pos="83000">
                <a:srgbClr val="AD0101"/>
              </a:gs>
            </a:gsLst>
            <a:lin ang="2700000" scaled="0"/>
          </a:gradFill>
          <a:ln w="12700" cap="flat" cmpd="sng" algn="ctr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5551725D-AEC7-4F38-85F4-B1F684076311}"/>
              </a:ext>
            </a:extLst>
          </p:cNvPr>
          <p:cNvSpPr/>
          <p:nvPr/>
        </p:nvSpPr>
        <p:spPr>
          <a:xfrm>
            <a:off x="-794352" y="-786536"/>
            <a:ext cx="2437328" cy="2437328"/>
          </a:xfrm>
          <a:prstGeom prst="donut">
            <a:avLst>
              <a:gd name="adj" fmla="val 14075"/>
            </a:avLst>
          </a:prstGeom>
          <a:gradFill flip="none" rotWithShape="1">
            <a:gsLst>
              <a:gs pos="0">
                <a:srgbClr val="AD0101"/>
              </a:gs>
              <a:gs pos="100000">
                <a:srgbClr val="EBC0C0"/>
              </a:gs>
              <a:gs pos="77000">
                <a:srgbClr val="D68080"/>
              </a:gs>
            </a:gsLst>
            <a:lin ang="108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 defTabSz="914377"/>
            <a:endParaRPr lang="zh-CN" altLang="en-US" sz="1400" b="1" ker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charset="0"/>
              <a:sym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07DE4D9-415B-4F3A-935C-33DA7B86903A}"/>
              </a:ext>
            </a:extLst>
          </p:cNvPr>
          <p:cNvSpPr/>
          <p:nvPr/>
        </p:nvSpPr>
        <p:spPr>
          <a:xfrm>
            <a:off x="1642976" y="2316307"/>
            <a:ext cx="30111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500" b="1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Part</a:t>
            </a:r>
            <a:r>
              <a:rPr kumimoji="0" lang="en-US" altLang="zh-CN" sz="4500" b="1" i="0" u="none" strike="noStrike" kern="1200" cap="none" spc="0" normalizeH="0" baseline="0" noProof="0" dirty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  </a:t>
            </a: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srgbClr val="AD010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02</a:t>
            </a:r>
            <a:endParaRPr kumimoji="0" lang="zh-CN" altLang="en-US" sz="8000" b="1" i="0" u="none" strike="noStrike" kern="1200" cap="none" spc="0" normalizeH="0" baseline="0" noProof="0" dirty="0">
              <a:ln>
                <a:noFill/>
              </a:ln>
              <a:solidFill>
                <a:srgbClr val="AD010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B4624CC-4BD0-469D-93A3-1985FF5665EA}"/>
              </a:ext>
            </a:extLst>
          </p:cNvPr>
          <p:cNvSpPr/>
          <p:nvPr/>
        </p:nvSpPr>
        <p:spPr>
          <a:xfrm>
            <a:off x="4038696" y="2736288"/>
            <a:ext cx="48167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0" lang="zh-CN" altLang="en-US" sz="5400" b="1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沟通机制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FBE30986-8770-46F2-A831-F77274A74C0A}"/>
              </a:ext>
            </a:extLst>
          </p:cNvPr>
          <p:cNvCxnSpPr/>
          <p:nvPr/>
        </p:nvCxnSpPr>
        <p:spPr>
          <a:xfrm>
            <a:off x="3312766" y="3458451"/>
            <a:ext cx="930442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cxnSp>
      <p:sp>
        <p:nvSpPr>
          <p:cNvPr id="22" name="椭圆 21">
            <a:extLst>
              <a:ext uri="{FF2B5EF4-FFF2-40B4-BE49-F238E27FC236}">
                <a16:creationId xmlns:a16="http://schemas.microsoft.com/office/drawing/2014/main" id="{E29EB2F4-FB89-46F9-A62B-4B078006D006}"/>
              </a:ext>
            </a:extLst>
          </p:cNvPr>
          <p:cNvSpPr/>
          <p:nvPr/>
        </p:nvSpPr>
        <p:spPr>
          <a:xfrm>
            <a:off x="6877051" y="5216792"/>
            <a:ext cx="1593931" cy="1593931"/>
          </a:xfrm>
          <a:prstGeom prst="ellipse">
            <a:avLst/>
          </a:prstGeom>
          <a:gradFill flip="none" rotWithShape="1">
            <a:gsLst>
              <a:gs pos="0">
                <a:srgbClr val="AD0101"/>
              </a:gs>
              <a:gs pos="100000">
                <a:srgbClr val="EBC0C0"/>
              </a:gs>
              <a:gs pos="77000">
                <a:srgbClr val="D68080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charset="0"/>
              <a:sym typeface="微软雅黑" panose="020B0503020204020204" pitchFamily="34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1CCAFF4D-9F7D-4CAB-81D9-1DC20B263D6A}"/>
              </a:ext>
            </a:extLst>
          </p:cNvPr>
          <p:cNvSpPr/>
          <p:nvPr/>
        </p:nvSpPr>
        <p:spPr>
          <a:xfrm>
            <a:off x="1437491" y="4541693"/>
            <a:ext cx="728060" cy="728060"/>
          </a:xfrm>
          <a:prstGeom prst="ellipse">
            <a:avLst/>
          </a:prstGeom>
          <a:gradFill flip="none" rotWithShape="1">
            <a:gsLst>
              <a:gs pos="0">
                <a:srgbClr val="AD0101"/>
              </a:gs>
              <a:gs pos="100000">
                <a:srgbClr val="EBC0C0"/>
              </a:gs>
              <a:gs pos="77000">
                <a:srgbClr val="D68080"/>
              </a:gs>
            </a:gsLst>
            <a:lin ang="10800000" scaled="1"/>
            <a:tileRect/>
          </a:gra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charset="0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209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3000">
        <p:random/>
      </p:transition>
    </mc:Choice>
    <mc:Fallback xmlns="">
      <p:transition spd="slow" advClick="0" advTm="300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EDE1A750-DE8E-443B-A00A-1B9575163CD0}"/>
              </a:ext>
            </a:extLst>
          </p:cNvPr>
          <p:cNvGrpSpPr>
            <a:grpSpLocks/>
          </p:cNvGrpSpPr>
          <p:nvPr/>
        </p:nvGrpSpPr>
        <p:grpSpPr bwMode="auto">
          <a:xfrm>
            <a:off x="35443" y="126411"/>
            <a:ext cx="5401339" cy="369332"/>
            <a:chOff x="161925" y="251288"/>
            <a:chExt cx="5341743" cy="530855"/>
          </a:xfrm>
        </p:grpSpPr>
        <p:grpSp>
          <p:nvGrpSpPr>
            <p:cNvPr id="5" name="组合 35">
              <a:extLst>
                <a:ext uri="{FF2B5EF4-FFF2-40B4-BE49-F238E27FC236}">
                  <a16:creationId xmlns:a16="http://schemas.microsoft.com/office/drawing/2014/main" id="{B15A00DC-5B06-4F65-896B-2E3641A86F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925" y="264255"/>
              <a:ext cx="2016914" cy="408010"/>
              <a:chOff x="140218" y="-78054"/>
              <a:chExt cx="3204365" cy="648225"/>
            </a:xfrm>
          </p:grpSpPr>
          <p:sp>
            <p:nvSpPr>
              <p:cNvPr id="7" name="箭头: V 形 6">
                <a:extLst>
                  <a:ext uri="{FF2B5EF4-FFF2-40B4-BE49-F238E27FC236}">
                    <a16:creationId xmlns:a16="http://schemas.microsoft.com/office/drawing/2014/main" id="{D55453BB-C5B0-45C8-9BE2-331DA136C6D6}"/>
                  </a:ext>
                </a:extLst>
              </p:cNvPr>
              <p:cNvSpPr/>
              <p:nvPr/>
            </p:nvSpPr>
            <p:spPr>
              <a:xfrm>
                <a:off x="140218" y="-78520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箭头: V 形 37">
                <a:extLst>
                  <a:ext uri="{FF2B5EF4-FFF2-40B4-BE49-F238E27FC236}">
                    <a16:creationId xmlns:a16="http://schemas.microsoft.com/office/drawing/2014/main" id="{C98FB795-328A-44BC-9178-05197D21BB55}"/>
                  </a:ext>
                </a:extLst>
              </p:cNvPr>
              <p:cNvSpPr/>
              <p:nvPr/>
            </p:nvSpPr>
            <p:spPr>
              <a:xfrm>
                <a:off x="670802" y="-6593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" name="箭头: V 形 8">
                <a:extLst>
                  <a:ext uri="{FF2B5EF4-FFF2-40B4-BE49-F238E27FC236}">
                    <a16:creationId xmlns:a16="http://schemas.microsoft.com/office/drawing/2014/main" id="{D8E5CC85-68A2-47EA-A843-2DCD3D392BDE}"/>
                  </a:ext>
                </a:extLst>
              </p:cNvPr>
              <p:cNvSpPr/>
              <p:nvPr/>
            </p:nvSpPr>
            <p:spPr>
              <a:xfrm>
                <a:off x="1226530" y="-43285"/>
                <a:ext cx="429999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箭头: V 形 9">
                <a:extLst>
                  <a:ext uri="{FF2B5EF4-FFF2-40B4-BE49-F238E27FC236}">
                    <a16:creationId xmlns:a16="http://schemas.microsoft.com/office/drawing/2014/main" id="{69B44ABB-200D-4C89-AC24-CE809C59B36B}"/>
                  </a:ext>
                </a:extLst>
              </p:cNvPr>
              <p:cNvSpPr/>
              <p:nvPr/>
            </p:nvSpPr>
            <p:spPr>
              <a:xfrm>
                <a:off x="1779744" y="-60902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箭头: V 形 10">
                <a:extLst>
                  <a:ext uri="{FF2B5EF4-FFF2-40B4-BE49-F238E27FC236}">
                    <a16:creationId xmlns:a16="http://schemas.microsoft.com/office/drawing/2014/main" id="{7E9BC673-C3A4-48DC-827B-F211D7999A7F}"/>
                  </a:ext>
                </a:extLst>
              </p:cNvPr>
              <p:cNvSpPr/>
              <p:nvPr/>
            </p:nvSpPr>
            <p:spPr>
              <a:xfrm>
                <a:off x="2322900" y="-4328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" name="箭头: V 形 11">
                <a:extLst>
                  <a:ext uri="{FF2B5EF4-FFF2-40B4-BE49-F238E27FC236}">
                    <a16:creationId xmlns:a16="http://schemas.microsoft.com/office/drawing/2014/main" id="{F4DDCA2F-F938-4892-9845-2F471E8DD955}"/>
                  </a:ext>
                </a:extLst>
              </p:cNvPr>
              <p:cNvSpPr/>
              <p:nvPr/>
            </p:nvSpPr>
            <p:spPr>
              <a:xfrm>
                <a:off x="2911319" y="-45801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0F8DE64-8E7A-4F8E-8882-CE2C3779D36B}"/>
                </a:ext>
              </a:extLst>
            </p:cNvPr>
            <p:cNvSpPr txBox="1"/>
            <p:nvPr/>
          </p:nvSpPr>
          <p:spPr>
            <a:xfrm>
              <a:off x="2403119" y="251288"/>
              <a:ext cx="3100549" cy="53085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r>
                <a:rPr lang="zh-CN" altLang="en-US" sz="2400" b="1" spc="600" dirty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沟通机制</a:t>
              </a:r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476942B9-B994-487F-A71E-9DA1BAF3CAE6}"/>
              </a:ext>
            </a:extLst>
          </p:cNvPr>
          <p:cNvSpPr txBox="1"/>
          <p:nvPr/>
        </p:nvSpPr>
        <p:spPr>
          <a:xfrm>
            <a:off x="294382" y="643466"/>
            <a:ext cx="351306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2.1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沟通机制概述</a:t>
            </a:r>
          </a:p>
        </p:txBody>
      </p:sp>
      <p:graphicFrame>
        <p:nvGraphicFramePr>
          <p:cNvPr id="17" name="表格 18">
            <a:extLst>
              <a:ext uri="{FF2B5EF4-FFF2-40B4-BE49-F238E27FC236}">
                <a16:creationId xmlns:a16="http://schemas.microsoft.com/office/drawing/2014/main" id="{9102F22F-BD73-4F53-B8C5-83D5B17764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0472226"/>
              </p:ext>
            </p:extLst>
          </p:nvPr>
        </p:nvGraphicFramePr>
        <p:xfrm>
          <a:off x="2366374" y="1802797"/>
          <a:ext cx="6738058" cy="256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518">
                  <a:extLst>
                    <a:ext uri="{9D8B030D-6E8A-4147-A177-3AD203B41FA5}">
                      <a16:colId xmlns:a16="http://schemas.microsoft.com/office/drawing/2014/main" val="3226644689"/>
                    </a:ext>
                  </a:extLst>
                </a:gridCol>
                <a:gridCol w="5518540">
                  <a:extLst>
                    <a:ext uri="{9D8B030D-6E8A-4147-A177-3AD203B41FA5}">
                      <a16:colId xmlns:a16="http://schemas.microsoft.com/office/drawing/2014/main" val="6541373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沟通形式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详述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086298"/>
                  </a:ext>
                </a:extLst>
              </a:tr>
              <a:tr h="434096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例会沟通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沟通结果：以邮件发出的会议纪要为准</a:t>
                      </a:r>
                      <a:endParaRPr lang="en-US" altLang="zh-CN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详见：</a:t>
                      </a:r>
                      <a:r>
                        <a:rPr lang="en-US" altLang="zh-CN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2.2 </a:t>
                      </a:r>
                      <a:r>
                        <a:rPr lang="zh-CN" altLang="en-US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例会机制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7291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需求沟通</a:t>
                      </a:r>
                      <a:endParaRPr lang="zh-CN" altLang="en-US" b="1" dirty="0">
                        <a:solidFill>
                          <a:schemeClr val="bg1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zh-CN" altLang="en-US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沟通结果：以邮件发出经审批的需求文档为准</a:t>
                      </a:r>
                      <a:endParaRPr lang="en-US" altLang="zh-CN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详见：</a:t>
                      </a:r>
                      <a:r>
                        <a:rPr lang="en-US" altLang="zh-CN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2.3 </a:t>
                      </a:r>
                      <a:r>
                        <a:rPr lang="zh-CN" altLang="en-US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需求机制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2968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其他沟通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如通过</a:t>
                      </a:r>
                      <a:r>
                        <a:rPr lang="en-US" altLang="zh-CN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QQ</a:t>
                      </a:r>
                      <a:r>
                        <a:rPr lang="zh-CN" altLang="en-US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，微信，线上视频会议，临时会议等</a:t>
                      </a:r>
                      <a:endParaRPr lang="en-US" altLang="zh-CN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此类沟通视为方便工作开展的非正式沟通</a:t>
                      </a:r>
                      <a:endParaRPr lang="en-US" altLang="zh-CN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沟通结论：以相应的正式邮件为准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43068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2582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EDE1A750-DE8E-443B-A00A-1B9575163CD0}"/>
              </a:ext>
            </a:extLst>
          </p:cNvPr>
          <p:cNvGrpSpPr>
            <a:grpSpLocks/>
          </p:cNvGrpSpPr>
          <p:nvPr/>
        </p:nvGrpSpPr>
        <p:grpSpPr bwMode="auto">
          <a:xfrm>
            <a:off x="35443" y="126411"/>
            <a:ext cx="5401339" cy="369332"/>
            <a:chOff x="161925" y="251288"/>
            <a:chExt cx="5341743" cy="530855"/>
          </a:xfrm>
        </p:grpSpPr>
        <p:grpSp>
          <p:nvGrpSpPr>
            <p:cNvPr id="5" name="组合 35">
              <a:extLst>
                <a:ext uri="{FF2B5EF4-FFF2-40B4-BE49-F238E27FC236}">
                  <a16:creationId xmlns:a16="http://schemas.microsoft.com/office/drawing/2014/main" id="{B15A00DC-5B06-4F65-896B-2E3641A86F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925" y="264255"/>
              <a:ext cx="2016914" cy="408010"/>
              <a:chOff x="140218" y="-78054"/>
              <a:chExt cx="3204365" cy="648225"/>
            </a:xfrm>
          </p:grpSpPr>
          <p:sp>
            <p:nvSpPr>
              <p:cNvPr id="7" name="箭头: V 形 6">
                <a:extLst>
                  <a:ext uri="{FF2B5EF4-FFF2-40B4-BE49-F238E27FC236}">
                    <a16:creationId xmlns:a16="http://schemas.microsoft.com/office/drawing/2014/main" id="{D55453BB-C5B0-45C8-9BE2-331DA136C6D6}"/>
                  </a:ext>
                </a:extLst>
              </p:cNvPr>
              <p:cNvSpPr/>
              <p:nvPr/>
            </p:nvSpPr>
            <p:spPr>
              <a:xfrm>
                <a:off x="140218" y="-78520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箭头: V 形 37">
                <a:extLst>
                  <a:ext uri="{FF2B5EF4-FFF2-40B4-BE49-F238E27FC236}">
                    <a16:creationId xmlns:a16="http://schemas.microsoft.com/office/drawing/2014/main" id="{C98FB795-328A-44BC-9178-05197D21BB55}"/>
                  </a:ext>
                </a:extLst>
              </p:cNvPr>
              <p:cNvSpPr/>
              <p:nvPr/>
            </p:nvSpPr>
            <p:spPr>
              <a:xfrm>
                <a:off x="670802" y="-6593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" name="箭头: V 形 8">
                <a:extLst>
                  <a:ext uri="{FF2B5EF4-FFF2-40B4-BE49-F238E27FC236}">
                    <a16:creationId xmlns:a16="http://schemas.microsoft.com/office/drawing/2014/main" id="{D8E5CC85-68A2-47EA-A843-2DCD3D392BDE}"/>
                  </a:ext>
                </a:extLst>
              </p:cNvPr>
              <p:cNvSpPr/>
              <p:nvPr/>
            </p:nvSpPr>
            <p:spPr>
              <a:xfrm>
                <a:off x="1226530" y="-43285"/>
                <a:ext cx="429999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箭头: V 形 9">
                <a:extLst>
                  <a:ext uri="{FF2B5EF4-FFF2-40B4-BE49-F238E27FC236}">
                    <a16:creationId xmlns:a16="http://schemas.microsoft.com/office/drawing/2014/main" id="{69B44ABB-200D-4C89-AC24-CE809C59B36B}"/>
                  </a:ext>
                </a:extLst>
              </p:cNvPr>
              <p:cNvSpPr/>
              <p:nvPr/>
            </p:nvSpPr>
            <p:spPr>
              <a:xfrm>
                <a:off x="1779744" y="-60902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箭头: V 形 10">
                <a:extLst>
                  <a:ext uri="{FF2B5EF4-FFF2-40B4-BE49-F238E27FC236}">
                    <a16:creationId xmlns:a16="http://schemas.microsoft.com/office/drawing/2014/main" id="{7E9BC673-C3A4-48DC-827B-F211D7999A7F}"/>
                  </a:ext>
                </a:extLst>
              </p:cNvPr>
              <p:cNvSpPr/>
              <p:nvPr/>
            </p:nvSpPr>
            <p:spPr>
              <a:xfrm>
                <a:off x="2322900" y="-4328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" name="箭头: V 形 11">
                <a:extLst>
                  <a:ext uri="{FF2B5EF4-FFF2-40B4-BE49-F238E27FC236}">
                    <a16:creationId xmlns:a16="http://schemas.microsoft.com/office/drawing/2014/main" id="{F4DDCA2F-F938-4892-9845-2F471E8DD955}"/>
                  </a:ext>
                </a:extLst>
              </p:cNvPr>
              <p:cNvSpPr/>
              <p:nvPr/>
            </p:nvSpPr>
            <p:spPr>
              <a:xfrm>
                <a:off x="2911319" y="-45801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0F8DE64-8E7A-4F8E-8882-CE2C3779D36B}"/>
                </a:ext>
              </a:extLst>
            </p:cNvPr>
            <p:cNvSpPr txBox="1"/>
            <p:nvPr/>
          </p:nvSpPr>
          <p:spPr>
            <a:xfrm>
              <a:off x="2403119" y="251288"/>
              <a:ext cx="3100549" cy="53085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r>
                <a:rPr lang="zh-CN" altLang="en-US" sz="2400" b="1" spc="600" dirty="0">
                  <a:solidFill>
                    <a:schemeClr val="bg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沟通机制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A19BB7A8-3440-4E6D-BE00-93AEC6403153}"/>
              </a:ext>
            </a:extLst>
          </p:cNvPr>
          <p:cNvSpPr txBox="1"/>
          <p:nvPr/>
        </p:nvSpPr>
        <p:spPr>
          <a:xfrm>
            <a:off x="294382" y="643466"/>
            <a:ext cx="2296418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2.2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例会机制</a:t>
            </a:r>
          </a:p>
        </p:txBody>
      </p:sp>
      <p:graphicFrame>
        <p:nvGraphicFramePr>
          <p:cNvPr id="14" name="表格 14">
            <a:extLst>
              <a:ext uri="{FF2B5EF4-FFF2-40B4-BE49-F238E27FC236}">
                <a16:creationId xmlns:a16="http://schemas.microsoft.com/office/drawing/2014/main" id="{A9525712-9A45-4518-937A-A73741C61D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795223"/>
              </p:ext>
            </p:extLst>
          </p:nvPr>
        </p:nvGraphicFramePr>
        <p:xfrm>
          <a:off x="1936744" y="1630196"/>
          <a:ext cx="7895856" cy="3537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0351">
                  <a:extLst>
                    <a:ext uri="{9D8B030D-6E8A-4147-A177-3AD203B41FA5}">
                      <a16:colId xmlns:a16="http://schemas.microsoft.com/office/drawing/2014/main" val="583317921"/>
                    </a:ext>
                  </a:extLst>
                </a:gridCol>
                <a:gridCol w="1170007">
                  <a:extLst>
                    <a:ext uri="{9D8B030D-6E8A-4147-A177-3AD203B41FA5}">
                      <a16:colId xmlns:a16="http://schemas.microsoft.com/office/drawing/2014/main" val="3699489644"/>
                    </a:ext>
                  </a:extLst>
                </a:gridCol>
                <a:gridCol w="5975498">
                  <a:extLst>
                    <a:ext uri="{9D8B030D-6E8A-4147-A177-3AD203B41FA5}">
                      <a16:colId xmlns:a16="http://schemas.microsoft.com/office/drawing/2014/main" val="4024813047"/>
                    </a:ext>
                  </a:extLst>
                </a:gridCol>
              </a:tblGrid>
              <a:tr h="48864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序号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事项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详述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3605876"/>
                  </a:ext>
                </a:extLst>
              </a:tr>
              <a:tr h="48864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5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</a:t>
                      </a:r>
                      <a:endParaRPr lang="zh-CN" altLang="en-US" sz="1500" dirty="0">
                        <a:solidFill>
                          <a:schemeClr val="bg1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时间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每周四上午（如遇特殊情况，可重新安排时间）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740610"/>
                  </a:ext>
                </a:extLst>
              </a:tr>
              <a:tr h="48864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5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2</a:t>
                      </a:r>
                      <a:endParaRPr lang="zh-CN" altLang="en-US" sz="1500" dirty="0">
                        <a:solidFill>
                          <a:schemeClr val="bg1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参会人员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与会议主题相关的项目组成员或其他人员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涉及需求评审：项目决策、项目经理、需求提出人员必须参加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9306657"/>
                  </a:ext>
                </a:extLst>
              </a:tr>
              <a:tr h="5715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5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3</a:t>
                      </a:r>
                      <a:endParaRPr lang="zh-CN" altLang="en-US" sz="1500" dirty="0">
                        <a:solidFill>
                          <a:schemeClr val="bg1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会议内容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汇报上周计划完成情况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讨论目前问题以及解决方案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明确下周计划及任务分配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特殊事项讨论：如需求评审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其他需要讨论的问题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6149041"/>
                  </a:ext>
                </a:extLst>
              </a:tr>
              <a:tr h="48864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500" dirty="0">
                          <a:solidFill>
                            <a:schemeClr val="bg1"/>
                          </a:solidFill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4</a:t>
                      </a:r>
                      <a:endParaRPr lang="zh-CN" altLang="en-US" sz="1500" dirty="0">
                        <a:solidFill>
                          <a:schemeClr val="bg1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产出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会议纪要：由项目经理整理后邮件发出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其他产出：如审核通过的需求文档等，也需一并发送正式邮件</a:t>
                      </a:r>
                      <a:endParaRPr lang="en-US" altLang="zh-CN" sz="150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r>
                        <a:rPr lang="zh-CN" altLang="en-US" sz="150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产出归档：由项目经理归档上述文档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63272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4275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EDE1A750-DE8E-443B-A00A-1B9575163CD0}"/>
              </a:ext>
            </a:extLst>
          </p:cNvPr>
          <p:cNvGrpSpPr>
            <a:grpSpLocks/>
          </p:cNvGrpSpPr>
          <p:nvPr/>
        </p:nvGrpSpPr>
        <p:grpSpPr bwMode="auto">
          <a:xfrm>
            <a:off x="35443" y="126411"/>
            <a:ext cx="5401339" cy="369332"/>
            <a:chOff x="161925" y="251288"/>
            <a:chExt cx="5341743" cy="530855"/>
          </a:xfrm>
        </p:grpSpPr>
        <p:grpSp>
          <p:nvGrpSpPr>
            <p:cNvPr id="5" name="组合 35">
              <a:extLst>
                <a:ext uri="{FF2B5EF4-FFF2-40B4-BE49-F238E27FC236}">
                  <a16:creationId xmlns:a16="http://schemas.microsoft.com/office/drawing/2014/main" id="{B15A00DC-5B06-4F65-896B-2E3641A86F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1925" y="264255"/>
              <a:ext cx="2016914" cy="408010"/>
              <a:chOff x="140218" y="-78054"/>
              <a:chExt cx="3204365" cy="648225"/>
            </a:xfrm>
          </p:grpSpPr>
          <p:sp>
            <p:nvSpPr>
              <p:cNvPr id="7" name="箭头: V 形 6">
                <a:extLst>
                  <a:ext uri="{FF2B5EF4-FFF2-40B4-BE49-F238E27FC236}">
                    <a16:creationId xmlns:a16="http://schemas.microsoft.com/office/drawing/2014/main" id="{D55453BB-C5B0-45C8-9BE2-331DA136C6D6}"/>
                  </a:ext>
                </a:extLst>
              </p:cNvPr>
              <p:cNvSpPr/>
              <p:nvPr/>
            </p:nvSpPr>
            <p:spPr>
              <a:xfrm>
                <a:off x="140218" y="-78520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箭头: V 形 37">
                <a:extLst>
                  <a:ext uri="{FF2B5EF4-FFF2-40B4-BE49-F238E27FC236}">
                    <a16:creationId xmlns:a16="http://schemas.microsoft.com/office/drawing/2014/main" id="{C98FB795-328A-44BC-9178-05197D21BB55}"/>
                  </a:ext>
                </a:extLst>
              </p:cNvPr>
              <p:cNvSpPr/>
              <p:nvPr/>
            </p:nvSpPr>
            <p:spPr>
              <a:xfrm>
                <a:off x="670802" y="-6593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" name="箭头: V 形 8">
                <a:extLst>
                  <a:ext uri="{FF2B5EF4-FFF2-40B4-BE49-F238E27FC236}">
                    <a16:creationId xmlns:a16="http://schemas.microsoft.com/office/drawing/2014/main" id="{D8E5CC85-68A2-47EA-A843-2DCD3D392BDE}"/>
                  </a:ext>
                </a:extLst>
              </p:cNvPr>
              <p:cNvSpPr/>
              <p:nvPr/>
            </p:nvSpPr>
            <p:spPr>
              <a:xfrm>
                <a:off x="1226530" y="-43285"/>
                <a:ext cx="429999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箭头: V 形 9">
                <a:extLst>
                  <a:ext uri="{FF2B5EF4-FFF2-40B4-BE49-F238E27FC236}">
                    <a16:creationId xmlns:a16="http://schemas.microsoft.com/office/drawing/2014/main" id="{69B44ABB-200D-4C89-AC24-CE809C59B36B}"/>
                  </a:ext>
                </a:extLst>
              </p:cNvPr>
              <p:cNvSpPr/>
              <p:nvPr/>
            </p:nvSpPr>
            <p:spPr>
              <a:xfrm>
                <a:off x="1779744" y="-60902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箭头: V 形 10">
                <a:extLst>
                  <a:ext uri="{FF2B5EF4-FFF2-40B4-BE49-F238E27FC236}">
                    <a16:creationId xmlns:a16="http://schemas.microsoft.com/office/drawing/2014/main" id="{7E9BC673-C3A4-48DC-827B-F211D7999A7F}"/>
                  </a:ext>
                </a:extLst>
              </p:cNvPr>
              <p:cNvSpPr/>
              <p:nvPr/>
            </p:nvSpPr>
            <p:spPr>
              <a:xfrm>
                <a:off x="2322900" y="-43285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2" name="箭头: V 形 11">
                <a:extLst>
                  <a:ext uri="{FF2B5EF4-FFF2-40B4-BE49-F238E27FC236}">
                    <a16:creationId xmlns:a16="http://schemas.microsoft.com/office/drawing/2014/main" id="{F4DDCA2F-F938-4892-9845-2F471E8DD955}"/>
                  </a:ext>
                </a:extLst>
              </p:cNvPr>
              <p:cNvSpPr/>
              <p:nvPr/>
            </p:nvSpPr>
            <p:spPr>
              <a:xfrm>
                <a:off x="2911319" y="-45801"/>
                <a:ext cx="432513" cy="614100"/>
              </a:xfrm>
              <a:prstGeom prst="chevron">
                <a:avLst/>
              </a:prstGeom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buFont typeface="Arial" panose="020B0604020202020204" pitchFamily="34" charset="0"/>
                  <a:buNone/>
                  <a:defRPr/>
                </a:pPr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B0F8DE64-8E7A-4F8E-8882-CE2C3779D36B}"/>
                </a:ext>
              </a:extLst>
            </p:cNvPr>
            <p:cNvSpPr txBox="1"/>
            <p:nvPr/>
          </p:nvSpPr>
          <p:spPr>
            <a:xfrm>
              <a:off x="2403119" y="251288"/>
              <a:ext cx="3100549" cy="53085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zh-CN" altLang="en-US" sz="2400" b="1" spc="6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2BFB7D9-A8CD-4481-8AE8-8770472D55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510717"/>
              </p:ext>
            </p:extLst>
          </p:nvPr>
        </p:nvGraphicFramePr>
        <p:xfrm>
          <a:off x="648406" y="1049001"/>
          <a:ext cx="7022394" cy="503558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39748">
                  <a:extLst>
                    <a:ext uri="{9D8B030D-6E8A-4147-A177-3AD203B41FA5}">
                      <a16:colId xmlns:a16="http://schemas.microsoft.com/office/drawing/2014/main" val="762796334"/>
                    </a:ext>
                  </a:extLst>
                </a:gridCol>
                <a:gridCol w="2084313">
                  <a:extLst>
                    <a:ext uri="{9D8B030D-6E8A-4147-A177-3AD203B41FA5}">
                      <a16:colId xmlns:a16="http://schemas.microsoft.com/office/drawing/2014/main" val="236149989"/>
                    </a:ext>
                  </a:extLst>
                </a:gridCol>
                <a:gridCol w="3598333">
                  <a:extLst>
                    <a:ext uri="{9D8B030D-6E8A-4147-A177-3AD203B41FA5}">
                      <a16:colId xmlns:a16="http://schemas.microsoft.com/office/drawing/2014/main" val="2593052749"/>
                    </a:ext>
                  </a:extLst>
                </a:gridCol>
              </a:tblGrid>
              <a:tr h="17729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需求机制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涉及人员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详述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2515615"/>
                  </a:ext>
                </a:extLst>
              </a:tr>
              <a:tr h="79475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需求提出</a:t>
                      </a:r>
                    </a:p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需求提出人员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提出初步需求，解释目前功能或流程的现状、痛点或希望改进方面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marR="0" lvl="0" indent="-3429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明确可能涉及的其他职能中心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9764659"/>
                  </a:ext>
                </a:extLst>
              </a:tr>
              <a:tr h="505160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zh-CN" altLang="en-US" sz="800" u="none" strike="noStrike" dirty="0">
                          <a:effectLst/>
                        </a:rPr>
                        <a:t>　</a:t>
                      </a:r>
                      <a:endParaRPr lang="zh-CN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571" marR="4571" marT="457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项目经理（财务）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收集初步需求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组织需求讨论会议</a:t>
                      </a: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9821166"/>
                  </a:ext>
                </a:extLst>
              </a:tr>
              <a:tr h="201467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需求讨论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项目经理（财务</a:t>
                      </a:r>
                      <a:r>
                        <a:rPr lang="en-US" altLang="zh-CN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&amp;IT</a:t>
                      </a:r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）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342900" indent="-342900" algn="l" fontAlgn="ctr"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初步需求的陈述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 algn="l" fontAlgn="ctr"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其他相关职能中心意见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marR="0" lvl="0" indent="-34290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梳理、分解需求，评估可行性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 algn="l" fontAlgn="ctr"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输出：编写需求文档，提请评审</a:t>
                      </a: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4982841"/>
                  </a:ext>
                </a:extLst>
              </a:tr>
              <a:tr h="201467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需求提出人员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/>
                </a:tc>
                <a:extLst>
                  <a:ext uri="{0D108BD9-81ED-4DB2-BD59-A6C34878D82A}">
                    <a16:rowId xmlns:a16="http://schemas.microsoft.com/office/drawing/2014/main" val="553996488"/>
                  </a:ext>
                </a:extLst>
              </a:tr>
              <a:tr h="201467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需求分析人员</a:t>
                      </a: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/>
                </a:tc>
                <a:extLst>
                  <a:ext uri="{0D108BD9-81ED-4DB2-BD59-A6C34878D82A}">
                    <a16:rowId xmlns:a16="http://schemas.microsoft.com/office/drawing/2014/main" val="288416125"/>
                  </a:ext>
                </a:extLst>
              </a:tr>
              <a:tr h="191165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其他相关人员</a:t>
                      </a: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/>
                </a:tc>
                <a:extLst>
                  <a:ext uri="{0D108BD9-81ED-4DB2-BD59-A6C34878D82A}">
                    <a16:rowId xmlns:a16="http://schemas.microsoft.com/office/drawing/2014/main" val="1855078994"/>
                  </a:ext>
                </a:extLst>
              </a:tr>
              <a:tr h="201467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需求评审</a:t>
                      </a:r>
                      <a:endParaRPr lang="zh-CN" alt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项目决策</a:t>
                      </a: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项目决策，项目经理，需求提出人员必须参加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项目经理陈述需求文档内容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项目决策评审需求文档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输出：已评审通过的需求文档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478680"/>
                  </a:ext>
                </a:extLst>
              </a:tr>
              <a:tr h="201467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项目经理（财务</a:t>
                      </a:r>
                      <a:r>
                        <a:rPr lang="en-US" altLang="zh-CN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&amp;IT</a:t>
                      </a:r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）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/>
                </a:tc>
                <a:extLst>
                  <a:ext uri="{0D108BD9-81ED-4DB2-BD59-A6C34878D82A}">
                    <a16:rowId xmlns:a16="http://schemas.microsoft.com/office/drawing/2014/main" val="4082718569"/>
                  </a:ext>
                </a:extLst>
              </a:tr>
              <a:tr h="201467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u="none" strike="noStrike" dirty="0"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需求提出人员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/>
                </a:tc>
                <a:extLst>
                  <a:ext uri="{0D108BD9-81ED-4DB2-BD59-A6C34878D82A}">
                    <a16:rowId xmlns:a16="http://schemas.microsoft.com/office/drawing/2014/main" val="2223654514"/>
                  </a:ext>
                </a:extLst>
              </a:tr>
              <a:tr h="226188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需求研发</a:t>
                      </a: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项目经理（</a:t>
                      </a:r>
                      <a:r>
                        <a:rPr lang="en-US" altLang="zh-CN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IT</a:t>
                      </a: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）</a:t>
                      </a: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需求文档接收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需求研发排期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en-US" altLang="zh-CN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IT</a:t>
                      </a: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内部测试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76801"/>
                  </a:ext>
                </a:extLst>
              </a:tr>
              <a:tr h="256390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需求分析人员</a:t>
                      </a: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9117493"/>
                  </a:ext>
                </a:extLst>
              </a:tr>
              <a:tr h="226188">
                <a:tc vMerge="1">
                  <a:txBody>
                    <a:bodyPr/>
                    <a:lstStyle/>
                    <a:p>
                      <a:pPr algn="ctr" fontAlgn="ctr"/>
                      <a:r>
                        <a:rPr lang="zh-CN" altLang="en-US" sz="18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需求研发人员</a:t>
                      </a: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3500023"/>
                  </a:ext>
                </a:extLst>
              </a:tr>
              <a:tr h="226188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需求验证</a:t>
                      </a: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项目经理（财务）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项目经理与需求提出人员共同验证</a:t>
                      </a:r>
                      <a:endParaRPr lang="en-US" altLang="zh-CN" sz="1500" b="0" u="none" strike="noStrike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如未满足需求，反馈需求分析人员</a:t>
                      </a:r>
                      <a:endParaRPr lang="en-US" altLang="zh-CN" sz="1500" b="0" u="none" strike="noStrike" dirty="0"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  <a:p>
                      <a:pPr marL="342900" indent="-342900" algn="l" fontAlgn="ctr">
                        <a:buFont typeface="+mj-lt"/>
                        <a:buAutoNum type="arabicPeriod"/>
                      </a:pPr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如满足需求，该需求完成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0836783"/>
                  </a:ext>
                </a:extLst>
              </a:tr>
              <a:tr h="226188"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CN" altLang="en-US" sz="1800" b="1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　</a:t>
                      </a:r>
                      <a:endParaRPr lang="zh-CN" alt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需求提出人员</a:t>
                      </a:r>
                      <a:endParaRPr lang="zh-CN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9333453"/>
                  </a:ext>
                </a:extLst>
              </a:tr>
              <a:tr h="226188">
                <a:tc vMerge="1">
                  <a:txBody>
                    <a:bodyPr/>
                    <a:lstStyle/>
                    <a:p>
                      <a:pPr algn="ctr" fontAlgn="ctr"/>
                      <a:endParaRPr lang="zh-CN" altLang="en-US" sz="1800" b="1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4571" marR="4571" marT="4571" marB="0"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需求分析人员</a:t>
                      </a:r>
                    </a:p>
                  </a:txBody>
                  <a:tcPr marL="4571" marR="4571" marT="4571" marB="0" anchor="ctr"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marL="4571" marR="4571" marT="4571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550289"/>
                  </a:ext>
                </a:extLst>
              </a:tr>
            </a:tbl>
          </a:graphicData>
        </a:graphic>
      </p:graphicFrame>
      <p:sp>
        <p:nvSpPr>
          <p:cNvPr id="30" name="文本框 29">
            <a:extLst>
              <a:ext uri="{FF2B5EF4-FFF2-40B4-BE49-F238E27FC236}">
                <a16:creationId xmlns:a16="http://schemas.microsoft.com/office/drawing/2014/main" id="{6340529E-62E7-4C5F-80DE-F3AC6F5D7EFD}"/>
              </a:ext>
            </a:extLst>
          </p:cNvPr>
          <p:cNvSpPr txBox="1"/>
          <p:nvPr/>
        </p:nvSpPr>
        <p:spPr bwMode="auto">
          <a:xfrm>
            <a:off x="2291010" y="44895"/>
            <a:ext cx="3135141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2400" b="1" spc="600" dirty="0">
                <a:solidFill>
                  <a:schemeClr val="bg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沟通机制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17021617-D190-4DAB-97DD-B373B1A61FE2}"/>
              </a:ext>
            </a:extLst>
          </p:cNvPr>
          <p:cNvSpPr txBox="1"/>
          <p:nvPr/>
        </p:nvSpPr>
        <p:spPr>
          <a:xfrm>
            <a:off x="397103" y="591587"/>
            <a:ext cx="2330285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2.3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需求机制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D0D77ED-5AB4-429F-A51A-C39ADD262FAB}"/>
              </a:ext>
            </a:extLst>
          </p:cNvPr>
          <p:cNvSpPr txBox="1"/>
          <p:nvPr/>
        </p:nvSpPr>
        <p:spPr>
          <a:xfrm>
            <a:off x="7873994" y="2441601"/>
            <a:ext cx="119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备注：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1E16094-EEBE-4D96-BC0A-D79CC510E0A9}"/>
              </a:ext>
            </a:extLst>
          </p:cNvPr>
          <p:cNvSpPr txBox="1"/>
          <p:nvPr/>
        </p:nvSpPr>
        <p:spPr>
          <a:xfrm>
            <a:off x="7730067" y="2904066"/>
            <a:ext cx="41854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需求提出：各中心负责人或项目经理提出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需求分析：由范总和张兰对接需求分析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项目决策：由哲总与周总进行项目决策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需求变更：应参照需求机制执行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3277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主题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主题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rtlCol="0" anchor="t" anchorCtr="0" compatLnSpc="1"/>
      <a:lstStyle>
        <a:defPPr marL="0" marR="0" indent="0" algn="l" defTabSz="914400" rtl="0" eaLnBrk="1" fontAlgn="base" latinLnBrk="0" hangingPunct="1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主题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主题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主题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主题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主题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主题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主题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主题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主题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主题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主题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1862</TotalTime>
  <Words>1088</Words>
  <Application>Microsoft Office PowerPoint</Application>
  <PresentationFormat>宽屏</PresentationFormat>
  <Paragraphs>486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Microsoft YaHei UI</vt:lpstr>
      <vt:lpstr>等线</vt:lpstr>
      <vt:lpstr>黑体</vt:lpstr>
      <vt:lpstr>思源宋体 CN</vt:lpstr>
      <vt:lpstr>微软雅黑</vt:lpstr>
      <vt:lpstr>Arial</vt:lpstr>
      <vt:lpstr>Calibri</vt:lpstr>
      <vt:lpstr>Calibri Light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过 晓颖</cp:lastModifiedBy>
  <cp:revision>58</cp:revision>
  <dcterms:created xsi:type="dcterms:W3CDTF">2019-04-24T01:46:00Z</dcterms:created>
  <dcterms:modified xsi:type="dcterms:W3CDTF">2021-10-15T08:03:15Z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

<file path=docProps/thumbnail.jpeg>
</file>